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sldIdLst>
    <p:sldId id="281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2" r:id="rId27"/>
  </p:sldIdLst>
  <p:sldSz cx="14630400" cy="8229600"/>
  <p:notesSz cx="8229600" cy="1463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>
        <p:scale>
          <a:sx n="84" d="100"/>
          <a:sy n="84" d="100"/>
        </p:scale>
        <p:origin x="954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024602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ASTER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4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190608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10360152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10360152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1936" y="1636776"/>
            <a:ext cx="2569464" cy="950976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8144" y="1636776"/>
            <a:ext cx="2569464" cy="950976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5040" y="1636776"/>
            <a:ext cx="2569464" cy="950976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248" y="5705856"/>
            <a:ext cx="2569464" cy="950976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248" y="1636776"/>
            <a:ext cx="2569464" cy="950976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28832" y="1636776"/>
            <a:ext cx="2569464" cy="950976"/>
          </a:xfrm>
          <a:prstGeom prst="rect">
            <a:avLst/>
          </a:prstGeom>
        </p:spPr>
      </p:pic>
      <p:sp>
        <p:nvSpPr>
          <p:cNvPr id="10" name="Text 0"/>
          <p:cNvSpPr/>
          <p:nvPr/>
        </p:nvSpPr>
        <p:spPr>
          <a:xfrm>
            <a:off x="6272784" y="2935224"/>
            <a:ext cx="2103120" cy="15727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2470"/>
              </a:lnSpc>
              <a:buNone/>
            </a:pPr>
            <a:r>
              <a:rPr lang="en-US" sz="1760" dirty="0">
                <a:solidFill>
                  <a:srgbClr val="172748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The thread repeatedly checks sensor status every 2 seconds using the detect() method.</a:t>
            </a:r>
            <a:endParaRPr lang="en-US" sz="1760" dirty="0"/>
          </a:p>
        </p:txBody>
      </p:sp>
      <p:sp>
        <p:nvSpPr>
          <p:cNvPr id="11" name="Text 1"/>
          <p:cNvSpPr/>
          <p:nvPr/>
        </p:nvSpPr>
        <p:spPr>
          <a:xfrm>
            <a:off x="9838944" y="1901952"/>
            <a:ext cx="164592" cy="41148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640"/>
              </a:lnSpc>
              <a:buNone/>
            </a:pPr>
            <a:r>
              <a:rPr lang="en-US" sz="2200" dirty="0">
                <a:solidFill>
                  <a:srgbClr val="404040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4</a:t>
            </a:r>
            <a:endParaRPr lang="en-US" sz="2200" dirty="0"/>
          </a:p>
        </p:txBody>
      </p:sp>
      <p:sp>
        <p:nvSpPr>
          <p:cNvPr id="12" name="Text 2"/>
          <p:cNvSpPr/>
          <p:nvPr/>
        </p:nvSpPr>
        <p:spPr>
          <a:xfrm>
            <a:off x="8869680" y="2935224"/>
            <a:ext cx="2103120" cy="220370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2470"/>
              </a:lnSpc>
              <a:buNone/>
            </a:pPr>
            <a:r>
              <a:rPr lang="en-US" sz="1760" dirty="0">
                <a:solidFill>
                  <a:srgbClr val="172748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If the sensor detects an event, the alarm triggers, a sound is played, and the event is logged with a timestamp.</a:t>
            </a:r>
            <a:endParaRPr lang="en-US" sz="1760" dirty="0"/>
          </a:p>
        </p:txBody>
      </p:sp>
      <p:sp>
        <p:nvSpPr>
          <p:cNvPr id="13" name="Text 3"/>
          <p:cNvSpPr/>
          <p:nvPr/>
        </p:nvSpPr>
        <p:spPr>
          <a:xfrm>
            <a:off x="1078992" y="7004304"/>
            <a:ext cx="2103120" cy="220370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2470"/>
              </a:lnSpc>
              <a:buNone/>
            </a:pPr>
            <a:r>
              <a:rPr lang="en-US" sz="1760" dirty="0">
                <a:solidFill>
                  <a:srgbClr val="172748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The GUI remains interactive throughout, updating status labels and clock display in real-time.</a:t>
            </a:r>
            <a:endParaRPr lang="en-US" sz="1760" dirty="0"/>
          </a:p>
        </p:txBody>
      </p:sp>
      <p:sp>
        <p:nvSpPr>
          <p:cNvPr id="14" name="Text 4"/>
          <p:cNvSpPr/>
          <p:nvPr/>
        </p:nvSpPr>
        <p:spPr>
          <a:xfrm>
            <a:off x="832104" y="649224"/>
            <a:ext cx="12984480" cy="7040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5510"/>
              </a:lnSpc>
              <a:buNone/>
            </a:pPr>
            <a:r>
              <a:rPr lang="en-US" sz="4410" dirty="0">
                <a:solidFill>
                  <a:srgbClr val="183983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Logic and Data Flow</a:t>
            </a:r>
            <a:endParaRPr lang="en-US" sz="4410" dirty="0"/>
          </a:p>
        </p:txBody>
      </p:sp>
      <p:sp>
        <p:nvSpPr>
          <p:cNvPr id="15" name="Text 5"/>
          <p:cNvSpPr/>
          <p:nvPr/>
        </p:nvSpPr>
        <p:spPr>
          <a:xfrm>
            <a:off x="11466576" y="2935224"/>
            <a:ext cx="2103120" cy="18836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2470"/>
              </a:lnSpc>
              <a:buNone/>
            </a:pPr>
            <a:r>
              <a:rPr lang="en-US" sz="1760" dirty="0">
                <a:solidFill>
                  <a:srgbClr val="172748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If no detection is found, a "No motion" or "Temperature normal" log entry is created.</a:t>
            </a:r>
            <a:endParaRPr lang="en-US" sz="1760" dirty="0"/>
          </a:p>
        </p:txBody>
      </p:sp>
      <p:sp>
        <p:nvSpPr>
          <p:cNvPr id="16" name="Text 6"/>
          <p:cNvSpPr/>
          <p:nvPr/>
        </p:nvSpPr>
        <p:spPr>
          <a:xfrm>
            <a:off x="4645152" y="1901952"/>
            <a:ext cx="164592" cy="41148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640"/>
              </a:lnSpc>
              <a:buNone/>
            </a:pPr>
            <a:r>
              <a:rPr lang="en-US" sz="2200" dirty="0">
                <a:solidFill>
                  <a:srgbClr val="404040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2</a:t>
            </a:r>
            <a:endParaRPr lang="en-US" sz="2200" dirty="0"/>
          </a:p>
        </p:txBody>
      </p:sp>
      <p:sp>
        <p:nvSpPr>
          <p:cNvPr id="17" name="Text 7"/>
          <p:cNvSpPr/>
          <p:nvPr/>
        </p:nvSpPr>
        <p:spPr>
          <a:xfrm>
            <a:off x="7242048" y="1901952"/>
            <a:ext cx="164592" cy="41148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640"/>
              </a:lnSpc>
              <a:buNone/>
            </a:pPr>
            <a:r>
              <a:rPr lang="en-US" sz="2200" dirty="0">
                <a:solidFill>
                  <a:srgbClr val="404040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3</a:t>
            </a:r>
            <a:endParaRPr lang="en-US" sz="2200" dirty="0"/>
          </a:p>
        </p:txBody>
      </p:sp>
      <p:sp>
        <p:nvSpPr>
          <p:cNvPr id="18" name="Text 8"/>
          <p:cNvSpPr/>
          <p:nvPr/>
        </p:nvSpPr>
        <p:spPr>
          <a:xfrm>
            <a:off x="1078992" y="2935224"/>
            <a:ext cx="2103120" cy="15727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2470"/>
              </a:lnSpc>
              <a:buNone/>
            </a:pPr>
            <a:r>
              <a:rPr lang="en-US" sz="1760" dirty="0">
                <a:solidFill>
                  <a:srgbClr val="172748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User launches the GUI and selects a sensor type from the dropdown menu.</a:t>
            </a:r>
            <a:endParaRPr lang="en-US" sz="1760" dirty="0"/>
          </a:p>
        </p:txBody>
      </p:sp>
      <p:sp>
        <p:nvSpPr>
          <p:cNvPr id="19" name="Text 9"/>
          <p:cNvSpPr/>
          <p:nvPr/>
        </p:nvSpPr>
        <p:spPr>
          <a:xfrm>
            <a:off x="2048256" y="5980176"/>
            <a:ext cx="164592" cy="41148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640"/>
              </a:lnSpc>
              <a:buNone/>
            </a:pPr>
            <a:r>
              <a:rPr lang="en-US" sz="2200" dirty="0">
                <a:solidFill>
                  <a:srgbClr val="404040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6</a:t>
            </a:r>
            <a:endParaRPr lang="en-US" sz="2200" dirty="0"/>
          </a:p>
        </p:txBody>
      </p:sp>
      <p:sp>
        <p:nvSpPr>
          <p:cNvPr id="20" name="Text 10"/>
          <p:cNvSpPr/>
          <p:nvPr/>
        </p:nvSpPr>
        <p:spPr>
          <a:xfrm>
            <a:off x="2048256" y="1901952"/>
            <a:ext cx="164592" cy="41148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640"/>
              </a:lnSpc>
              <a:buNone/>
            </a:pPr>
            <a:r>
              <a:rPr lang="en-US" sz="2200" dirty="0">
                <a:solidFill>
                  <a:srgbClr val="404040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1</a:t>
            </a:r>
            <a:endParaRPr lang="en-US" sz="2200" dirty="0"/>
          </a:p>
        </p:txBody>
      </p:sp>
      <p:sp>
        <p:nvSpPr>
          <p:cNvPr id="21" name="Text 11"/>
          <p:cNvSpPr/>
          <p:nvPr/>
        </p:nvSpPr>
        <p:spPr>
          <a:xfrm>
            <a:off x="12435840" y="1901952"/>
            <a:ext cx="164592" cy="41148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640"/>
              </a:lnSpc>
              <a:buNone/>
            </a:pPr>
            <a:r>
              <a:rPr lang="en-US" sz="2200" dirty="0">
                <a:solidFill>
                  <a:srgbClr val="404040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5</a:t>
            </a:r>
            <a:endParaRPr lang="en-US" sz="2200" dirty="0"/>
          </a:p>
        </p:txBody>
      </p:sp>
      <p:sp>
        <p:nvSpPr>
          <p:cNvPr id="22" name="Text 12"/>
          <p:cNvSpPr/>
          <p:nvPr/>
        </p:nvSpPr>
        <p:spPr>
          <a:xfrm>
            <a:off x="3675888" y="2935224"/>
            <a:ext cx="2103120" cy="2514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2470"/>
              </a:lnSpc>
              <a:buNone/>
            </a:pPr>
            <a:r>
              <a:rPr lang="en-US" sz="1760" dirty="0">
                <a:solidFill>
                  <a:srgbClr val="172748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On pressing the "Start" button, the system initializes the selected sensor and enters a background detection loop via a new thread.</a:t>
            </a:r>
            <a:endParaRPr lang="en-US" sz="176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78738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807208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32104" y="3456432"/>
            <a:ext cx="12984480" cy="7040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5510"/>
              </a:lnSpc>
              <a:buNone/>
            </a:pPr>
            <a:r>
              <a:rPr lang="en-US" sz="4410" dirty="0">
                <a:solidFill>
                  <a:srgbClr val="183983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Flowchart</a:t>
            </a:r>
            <a:endParaRPr lang="en-US" sz="4410" dirty="0"/>
          </a:p>
        </p:txBody>
      </p:sp>
      <p:sp>
        <p:nvSpPr>
          <p:cNvPr id="5" name="Text 1"/>
          <p:cNvSpPr/>
          <p:nvPr/>
        </p:nvSpPr>
        <p:spPr>
          <a:xfrm>
            <a:off x="832104" y="4425696"/>
            <a:ext cx="12984480" cy="34564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470"/>
              </a:lnSpc>
              <a:buNone/>
            </a:pPr>
            <a:r>
              <a:rPr lang="en-US" sz="1760" dirty="0">
                <a:solidFill>
                  <a:srgbClr val="172748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[Start Application]</a:t>
            </a:r>
            <a:endParaRPr lang="en-US" sz="1760" dirty="0"/>
          </a:p>
          <a:p>
            <a:pPr marL="0" indent="0" algn="l">
              <a:lnSpc>
                <a:spcPts val="2470"/>
              </a:lnSpc>
              <a:buNone/>
            </a:pPr>
            <a:r>
              <a:rPr lang="en-US" sz="1760" dirty="0">
                <a:solidFill>
                  <a:srgbClr val="172748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↓</a:t>
            </a:r>
            <a:endParaRPr lang="en-US" sz="1760" dirty="0"/>
          </a:p>
          <a:p>
            <a:pPr marL="0" indent="0" algn="l">
              <a:lnSpc>
                <a:spcPts val="2470"/>
              </a:lnSpc>
              <a:buNone/>
            </a:pPr>
            <a:r>
              <a:rPr lang="en-US" sz="1760" dirty="0">
                <a:solidFill>
                  <a:srgbClr val="172748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[User Selects Sensor] → [Click Start Button]</a:t>
            </a:r>
            <a:endParaRPr lang="en-US" sz="1760" dirty="0"/>
          </a:p>
          <a:p>
            <a:pPr marL="0" indent="0" algn="l">
              <a:lnSpc>
                <a:spcPts val="2470"/>
              </a:lnSpc>
              <a:buNone/>
            </a:pPr>
            <a:r>
              <a:rPr lang="en-US" sz="1760" dirty="0">
                <a:solidFill>
                  <a:srgbClr val="172748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↓</a:t>
            </a:r>
            <a:endParaRPr lang="en-US" sz="1760" dirty="0"/>
          </a:p>
          <a:p>
            <a:pPr marL="0" indent="0" algn="l">
              <a:lnSpc>
                <a:spcPts val="2470"/>
              </a:lnSpc>
              <a:buNone/>
            </a:pPr>
            <a:r>
              <a:rPr lang="en-US" sz="1760" dirty="0">
                <a:solidFill>
                  <a:srgbClr val="172748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[Loop: Sensor.detect() every 2s]</a:t>
            </a:r>
            <a:endParaRPr lang="en-US" sz="1760" dirty="0"/>
          </a:p>
          <a:p>
            <a:pPr marL="0" indent="0" algn="l">
              <a:lnSpc>
                <a:spcPts val="2470"/>
              </a:lnSpc>
              <a:buNone/>
            </a:pPr>
            <a:r>
              <a:rPr lang="en-US" sz="1760" dirty="0">
                <a:solidFill>
                  <a:srgbClr val="172748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↓</a:t>
            </a:r>
            <a:endParaRPr lang="en-US" sz="1760" dirty="0"/>
          </a:p>
          <a:p>
            <a:pPr marL="0" indent="0" algn="l">
              <a:lnSpc>
                <a:spcPts val="2470"/>
              </a:lnSpc>
              <a:buNone/>
            </a:pPr>
            <a:r>
              <a:rPr lang="en-US" sz="1760" dirty="0">
                <a:solidFill>
                  <a:srgbClr val="172748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Is Detection True?</a:t>
            </a:r>
            <a:endParaRPr lang="en-US" sz="1760" dirty="0"/>
          </a:p>
          <a:p>
            <a:pPr marL="0" indent="0" algn="l">
              <a:lnSpc>
                <a:spcPts val="2470"/>
              </a:lnSpc>
              <a:buNone/>
            </a:pPr>
            <a:r>
              <a:rPr lang="en-US" sz="1760" dirty="0">
                <a:solidFill>
                  <a:srgbClr val="172748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├── Yes → Trigger Alarm → Play Sound → Log Event</a:t>
            </a:r>
            <a:endParaRPr lang="en-US" sz="1760" dirty="0"/>
          </a:p>
          <a:p>
            <a:pPr marL="0" indent="0" algn="l">
              <a:lnSpc>
                <a:spcPts val="2470"/>
              </a:lnSpc>
              <a:buNone/>
            </a:pPr>
            <a:r>
              <a:rPr lang="en-US" sz="1760" dirty="0">
                <a:solidFill>
                  <a:srgbClr val="172748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└── No → Log "No motion" or "Temperature normal"</a:t>
            </a:r>
            <a:endParaRPr lang="en-US" sz="1760" dirty="0"/>
          </a:p>
          <a:p>
            <a:pPr marL="0" indent="0" algn="l">
              <a:lnSpc>
                <a:spcPts val="2470"/>
              </a:lnSpc>
              <a:buNone/>
            </a:pPr>
            <a:r>
              <a:rPr lang="en-US" sz="1760" dirty="0">
                <a:solidFill>
                  <a:srgbClr val="172748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↓</a:t>
            </a:r>
            <a:endParaRPr lang="en-US" sz="1760" dirty="0"/>
          </a:p>
          <a:p>
            <a:pPr marL="0" indent="0" algn="l">
              <a:lnSpc>
                <a:spcPts val="2470"/>
              </a:lnSpc>
              <a:buNone/>
            </a:pPr>
            <a:r>
              <a:rPr lang="en-US" sz="1760" dirty="0">
                <a:solidFill>
                  <a:srgbClr val="172748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[Repeat Until Stopped or Exited]</a:t>
            </a:r>
            <a:endParaRPr lang="en-US" sz="176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104" y="6089904"/>
            <a:ext cx="12984480" cy="36576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832104" y="4279392"/>
            <a:ext cx="12984480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470"/>
              </a:lnSpc>
              <a:buNone/>
            </a:pPr>
            <a:endParaRPr lang="en-US" sz="1760" dirty="0"/>
          </a:p>
        </p:txBody>
      </p:sp>
      <p:sp>
        <p:nvSpPr>
          <p:cNvPr id="6" name="Text 1"/>
          <p:cNvSpPr/>
          <p:nvPr/>
        </p:nvSpPr>
        <p:spPr>
          <a:xfrm>
            <a:off x="832104" y="1335024"/>
            <a:ext cx="12984480" cy="21031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6540"/>
              </a:lnSpc>
              <a:buNone/>
            </a:pPr>
            <a:r>
              <a:rPr lang="en-US" sz="13230" dirty="0">
                <a:solidFill>
                  <a:srgbClr val="183983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04</a:t>
            </a:r>
            <a:endParaRPr lang="en-US" sz="13230" dirty="0"/>
          </a:p>
        </p:txBody>
      </p:sp>
      <p:sp>
        <p:nvSpPr>
          <p:cNvPr id="7" name="Text 2"/>
          <p:cNvSpPr/>
          <p:nvPr/>
        </p:nvSpPr>
        <p:spPr>
          <a:xfrm>
            <a:off x="832104" y="6391656"/>
            <a:ext cx="12984480" cy="25603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70"/>
              </a:lnSpc>
              <a:buNone/>
            </a:pPr>
            <a:r>
              <a:rPr lang="en-US" sz="1410" dirty="0">
                <a:solidFill>
                  <a:srgbClr val="172748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</a:t>
            </a:r>
            <a:endParaRPr lang="en-US" sz="1410" dirty="0"/>
          </a:p>
        </p:txBody>
      </p:sp>
      <p:sp>
        <p:nvSpPr>
          <p:cNvPr id="8" name="Text 3"/>
          <p:cNvSpPr/>
          <p:nvPr/>
        </p:nvSpPr>
        <p:spPr>
          <a:xfrm>
            <a:off x="832104" y="4864608"/>
            <a:ext cx="12984480" cy="9692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r">
              <a:lnSpc>
                <a:spcPts val="7610"/>
              </a:lnSpc>
              <a:buNone/>
            </a:pPr>
            <a:r>
              <a:rPr lang="en-US" sz="6080" dirty="0">
                <a:solidFill>
                  <a:srgbClr val="183983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Implementation</a:t>
            </a:r>
            <a:endParaRPr lang="en-US" sz="6080" dirty="0"/>
          </a:p>
        </p:txBody>
      </p:sp>
      <p:sp>
        <p:nvSpPr>
          <p:cNvPr id="9" name="Text 4"/>
          <p:cNvSpPr/>
          <p:nvPr/>
        </p:nvSpPr>
        <p:spPr>
          <a:xfrm>
            <a:off x="832104" y="3703320"/>
            <a:ext cx="12984480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470"/>
              </a:lnSpc>
              <a:buNone/>
            </a:pPr>
            <a:endParaRPr lang="en-US" sz="176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0648" y="2679192"/>
            <a:ext cx="457200" cy="493776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248" y="5020056"/>
            <a:ext cx="457200" cy="493776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0648" y="5020056"/>
            <a:ext cx="457200" cy="493776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248" y="2679192"/>
            <a:ext cx="457200" cy="493776"/>
          </a:xfrm>
          <a:prstGeom prst="rect">
            <a:avLst/>
          </a:prstGeom>
        </p:spPr>
      </p:pic>
      <p:sp>
        <p:nvSpPr>
          <p:cNvPr id="8" name="Text 0"/>
          <p:cNvSpPr/>
          <p:nvPr/>
        </p:nvSpPr>
        <p:spPr>
          <a:xfrm>
            <a:off x="7635240" y="2724912"/>
            <a:ext cx="164592" cy="41148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640"/>
              </a:lnSpc>
              <a:buNone/>
            </a:pPr>
            <a:r>
              <a:rPr lang="en-US" sz="2200" dirty="0">
                <a:solidFill>
                  <a:srgbClr val="404040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2</a:t>
            </a:r>
            <a:endParaRPr lang="en-US" sz="2200" dirty="0"/>
          </a:p>
        </p:txBody>
      </p:sp>
      <p:sp>
        <p:nvSpPr>
          <p:cNvPr id="9" name="Text 1"/>
          <p:cNvSpPr/>
          <p:nvPr/>
        </p:nvSpPr>
        <p:spPr>
          <a:xfrm>
            <a:off x="1005840" y="5056632"/>
            <a:ext cx="164592" cy="41148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640"/>
              </a:lnSpc>
              <a:buNone/>
            </a:pPr>
            <a:r>
              <a:rPr lang="en-US" sz="2200" dirty="0">
                <a:solidFill>
                  <a:srgbClr val="404040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3</a:t>
            </a:r>
            <a:endParaRPr lang="en-US" sz="2200" dirty="0"/>
          </a:p>
        </p:txBody>
      </p:sp>
      <p:sp>
        <p:nvSpPr>
          <p:cNvPr id="10" name="Text 2"/>
          <p:cNvSpPr/>
          <p:nvPr/>
        </p:nvSpPr>
        <p:spPr>
          <a:xfrm>
            <a:off x="8247888" y="5550408"/>
            <a:ext cx="5550408" cy="9418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470"/>
              </a:lnSpc>
              <a:buNone/>
            </a:pPr>
            <a:r>
              <a:rPr lang="en-US" sz="1760" dirty="0">
                <a:solidFill>
                  <a:srgbClr val="172748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Although each sensor class implements its detect() method differently, the main system treats all sensors uniformly via their shared interface.</a:t>
            </a:r>
            <a:endParaRPr lang="en-US" sz="1760" dirty="0"/>
          </a:p>
        </p:txBody>
      </p:sp>
      <p:sp>
        <p:nvSpPr>
          <p:cNvPr id="11" name="Text 3"/>
          <p:cNvSpPr/>
          <p:nvPr/>
        </p:nvSpPr>
        <p:spPr>
          <a:xfrm>
            <a:off x="8247888" y="5056632"/>
            <a:ext cx="5550408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72748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Polymorphism</a:t>
            </a:r>
            <a:endParaRPr lang="en-US" sz="2200" dirty="0"/>
          </a:p>
        </p:txBody>
      </p:sp>
      <p:sp>
        <p:nvSpPr>
          <p:cNvPr id="12" name="Text 4"/>
          <p:cNvSpPr/>
          <p:nvPr/>
        </p:nvSpPr>
        <p:spPr>
          <a:xfrm>
            <a:off x="7635240" y="5056632"/>
            <a:ext cx="164592" cy="41148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640"/>
              </a:lnSpc>
              <a:buNone/>
            </a:pPr>
            <a:r>
              <a:rPr lang="en-US" sz="2200" dirty="0">
                <a:solidFill>
                  <a:srgbClr val="404040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4</a:t>
            </a:r>
            <a:endParaRPr lang="en-US" sz="2200" dirty="0"/>
          </a:p>
        </p:txBody>
      </p:sp>
      <p:sp>
        <p:nvSpPr>
          <p:cNvPr id="13" name="Text 5"/>
          <p:cNvSpPr/>
          <p:nvPr/>
        </p:nvSpPr>
        <p:spPr>
          <a:xfrm>
            <a:off x="1609344" y="5056632"/>
            <a:ext cx="5550408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72748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Inheritance</a:t>
            </a:r>
            <a:endParaRPr lang="en-US" sz="2200" dirty="0"/>
          </a:p>
        </p:txBody>
      </p:sp>
      <p:sp>
        <p:nvSpPr>
          <p:cNvPr id="14" name="Text 6"/>
          <p:cNvSpPr/>
          <p:nvPr/>
        </p:nvSpPr>
        <p:spPr>
          <a:xfrm>
            <a:off x="1609344" y="2715768"/>
            <a:ext cx="5550408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72748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Encapsulation</a:t>
            </a:r>
            <a:endParaRPr lang="en-US" sz="2200" dirty="0"/>
          </a:p>
        </p:txBody>
      </p:sp>
      <p:sp>
        <p:nvSpPr>
          <p:cNvPr id="15" name="Text 7"/>
          <p:cNvSpPr/>
          <p:nvPr/>
        </p:nvSpPr>
        <p:spPr>
          <a:xfrm>
            <a:off x="832104" y="1472184"/>
            <a:ext cx="12984480" cy="7040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5510"/>
              </a:lnSpc>
              <a:buNone/>
            </a:pPr>
            <a:r>
              <a:rPr lang="en-US" sz="4410" dirty="0">
                <a:solidFill>
                  <a:srgbClr val="183983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Object-Oriented Principles Used</a:t>
            </a:r>
            <a:endParaRPr lang="en-US" sz="4410" dirty="0"/>
          </a:p>
        </p:txBody>
      </p:sp>
      <p:sp>
        <p:nvSpPr>
          <p:cNvPr id="16" name="Text 8"/>
          <p:cNvSpPr/>
          <p:nvPr/>
        </p:nvSpPr>
        <p:spPr>
          <a:xfrm>
            <a:off x="1609344" y="5550408"/>
            <a:ext cx="5550408" cy="9418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470"/>
              </a:lnSpc>
              <a:buNone/>
            </a:pPr>
            <a:r>
              <a:rPr lang="en-US" sz="1760" dirty="0">
                <a:solidFill>
                  <a:srgbClr val="172748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MotionSensor and TemperatureSensor are both subclasses of Sensor, inheriting its properties and interface.</a:t>
            </a:r>
            <a:endParaRPr lang="en-US" sz="1760" dirty="0"/>
          </a:p>
        </p:txBody>
      </p:sp>
      <p:sp>
        <p:nvSpPr>
          <p:cNvPr id="17" name="Text 9"/>
          <p:cNvSpPr/>
          <p:nvPr/>
        </p:nvSpPr>
        <p:spPr>
          <a:xfrm>
            <a:off x="1005840" y="2724912"/>
            <a:ext cx="164592" cy="41148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640"/>
              </a:lnSpc>
              <a:buNone/>
            </a:pPr>
            <a:r>
              <a:rPr lang="en-US" sz="2200" dirty="0">
                <a:solidFill>
                  <a:srgbClr val="404040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1</a:t>
            </a:r>
            <a:endParaRPr lang="en-US" sz="2200" dirty="0"/>
          </a:p>
        </p:txBody>
      </p:sp>
      <p:sp>
        <p:nvSpPr>
          <p:cNvPr id="18" name="Text 10"/>
          <p:cNvSpPr/>
          <p:nvPr/>
        </p:nvSpPr>
        <p:spPr>
          <a:xfrm>
            <a:off x="8247888" y="3209544"/>
            <a:ext cx="5550408" cy="9418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470"/>
              </a:lnSpc>
              <a:buNone/>
            </a:pPr>
            <a:r>
              <a:rPr lang="en-US" sz="1760" dirty="0">
                <a:solidFill>
                  <a:srgbClr val="172748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The Sensor class is declared abstract using the ABC module and requires subclasses to implement detect(), enforcing a common interface.</a:t>
            </a:r>
            <a:endParaRPr lang="en-US" sz="1760" dirty="0"/>
          </a:p>
        </p:txBody>
      </p:sp>
      <p:sp>
        <p:nvSpPr>
          <p:cNvPr id="19" name="Text 11"/>
          <p:cNvSpPr/>
          <p:nvPr/>
        </p:nvSpPr>
        <p:spPr>
          <a:xfrm>
            <a:off x="1609344" y="3209544"/>
            <a:ext cx="5550408" cy="126187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470"/>
              </a:lnSpc>
              <a:buNone/>
            </a:pPr>
            <a:r>
              <a:rPr lang="en-US" sz="1760" dirty="0">
                <a:solidFill>
                  <a:srgbClr val="172748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All sensor configurations (e.g., __sensitivity, __threshold) and alarm state variables are marked private using double underscores to prevent direct access.</a:t>
            </a:r>
            <a:endParaRPr lang="en-US" sz="1760" dirty="0"/>
          </a:p>
        </p:txBody>
      </p:sp>
      <p:sp>
        <p:nvSpPr>
          <p:cNvPr id="20" name="Text 12"/>
          <p:cNvSpPr/>
          <p:nvPr/>
        </p:nvSpPr>
        <p:spPr>
          <a:xfrm>
            <a:off x="8247888" y="2715768"/>
            <a:ext cx="5550408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72748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Abstraction</a:t>
            </a:r>
            <a:endParaRPr lang="en-US" sz="22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1078992" y="1956816"/>
            <a:ext cx="12481560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470"/>
              </a:lnSpc>
              <a:buNone/>
            </a:pPr>
            <a:r>
              <a:rPr lang="en-US" sz="1760" dirty="0">
                <a:solidFill>
                  <a:srgbClr val="172748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Header Label: Displays application name and branding.</a:t>
            </a:r>
            <a:endParaRPr lang="en-US" sz="1760" dirty="0"/>
          </a:p>
        </p:txBody>
      </p:sp>
      <p:sp>
        <p:nvSpPr>
          <p:cNvPr id="5" name="Text 1"/>
          <p:cNvSpPr/>
          <p:nvPr/>
        </p:nvSpPr>
        <p:spPr>
          <a:xfrm>
            <a:off x="1078992" y="5513832"/>
            <a:ext cx="12481560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470"/>
              </a:lnSpc>
              <a:buNone/>
            </a:pPr>
            <a:r>
              <a:rPr lang="en-US" sz="1760" dirty="0">
                <a:solidFill>
                  <a:srgbClr val="172748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   • Exit: Closes the program and logs the exit.</a:t>
            </a:r>
            <a:endParaRPr lang="en-US" sz="1760" dirty="0"/>
          </a:p>
        </p:txBody>
      </p:sp>
      <p:sp>
        <p:nvSpPr>
          <p:cNvPr id="6" name="Text 2"/>
          <p:cNvSpPr/>
          <p:nvPr/>
        </p:nvSpPr>
        <p:spPr>
          <a:xfrm>
            <a:off x="832104" y="859536"/>
            <a:ext cx="12984480" cy="7040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5510"/>
              </a:lnSpc>
              <a:buNone/>
            </a:pPr>
            <a:r>
              <a:rPr lang="en-US" sz="4410" dirty="0">
                <a:solidFill>
                  <a:srgbClr val="183983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GUI Elements (tkinter)</a:t>
            </a:r>
            <a:endParaRPr lang="en-US" sz="4410" dirty="0"/>
          </a:p>
        </p:txBody>
      </p:sp>
      <p:sp>
        <p:nvSpPr>
          <p:cNvPr id="7" name="Text 3"/>
          <p:cNvSpPr/>
          <p:nvPr/>
        </p:nvSpPr>
        <p:spPr>
          <a:xfrm>
            <a:off x="1078992" y="6089904"/>
            <a:ext cx="12481560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470"/>
              </a:lnSpc>
              <a:buNone/>
            </a:pPr>
            <a:r>
              <a:rPr lang="en-US" sz="1760" dirty="0">
                <a:solidFill>
                  <a:srgbClr val="172748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Dropdown Menu: Allows the user to choose between motion and temperature sensors.</a:t>
            </a:r>
            <a:endParaRPr lang="en-US" sz="1760" dirty="0"/>
          </a:p>
        </p:txBody>
      </p:sp>
      <p:sp>
        <p:nvSpPr>
          <p:cNvPr id="8" name="Text 4"/>
          <p:cNvSpPr/>
          <p:nvPr/>
        </p:nvSpPr>
        <p:spPr>
          <a:xfrm>
            <a:off x="1078992" y="4599432"/>
            <a:ext cx="12481560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470"/>
              </a:lnSpc>
              <a:buNone/>
            </a:pPr>
            <a:r>
              <a:rPr lang="en-US" sz="1760" dirty="0">
                <a:solidFill>
                  <a:srgbClr val="172748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   • Stop: Halts the detection and resets status.</a:t>
            </a:r>
            <a:endParaRPr lang="en-US" sz="1760" dirty="0"/>
          </a:p>
        </p:txBody>
      </p:sp>
      <p:sp>
        <p:nvSpPr>
          <p:cNvPr id="9" name="Text 5"/>
          <p:cNvSpPr/>
          <p:nvPr/>
        </p:nvSpPr>
        <p:spPr>
          <a:xfrm>
            <a:off x="1078992" y="5056632"/>
            <a:ext cx="12481560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470"/>
              </a:lnSpc>
              <a:buNone/>
            </a:pPr>
            <a:r>
              <a:rPr lang="en-US" sz="1760" dirty="0">
                <a:solidFill>
                  <a:srgbClr val="172748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   • Toggle Theme: Switches between light and dark modes.</a:t>
            </a:r>
            <a:endParaRPr lang="en-US" sz="1760" dirty="0"/>
          </a:p>
        </p:txBody>
      </p:sp>
      <p:sp>
        <p:nvSpPr>
          <p:cNvPr id="10" name="Text 6"/>
          <p:cNvSpPr/>
          <p:nvPr/>
        </p:nvSpPr>
        <p:spPr>
          <a:xfrm>
            <a:off x="1078992" y="3694176"/>
            <a:ext cx="12481560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470"/>
              </a:lnSpc>
              <a:buNone/>
            </a:pPr>
            <a:r>
              <a:rPr lang="en-US" sz="1760" dirty="0">
                <a:solidFill>
                  <a:srgbClr val="172748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Buttons:</a:t>
            </a:r>
            <a:endParaRPr lang="en-US" sz="1760" dirty="0"/>
          </a:p>
        </p:txBody>
      </p:sp>
      <p:sp>
        <p:nvSpPr>
          <p:cNvPr id="11" name="Text 7"/>
          <p:cNvSpPr/>
          <p:nvPr/>
        </p:nvSpPr>
        <p:spPr>
          <a:xfrm>
            <a:off x="1078992" y="3118104"/>
            <a:ext cx="12481560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470"/>
              </a:lnSpc>
              <a:buNone/>
            </a:pPr>
            <a:r>
              <a:rPr lang="en-US" sz="1760" dirty="0">
                <a:solidFill>
                  <a:srgbClr val="172748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Clock Display: Updates every second using after() method.</a:t>
            </a:r>
            <a:endParaRPr lang="en-US" sz="1760" dirty="0"/>
          </a:p>
        </p:txBody>
      </p:sp>
      <p:sp>
        <p:nvSpPr>
          <p:cNvPr id="12" name="Text 8"/>
          <p:cNvSpPr/>
          <p:nvPr/>
        </p:nvSpPr>
        <p:spPr>
          <a:xfrm>
            <a:off x="1078992" y="6675120"/>
            <a:ext cx="12481560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470"/>
              </a:lnSpc>
              <a:buNone/>
            </a:pPr>
            <a:r>
              <a:rPr lang="en-US" sz="1760" dirty="0">
                <a:solidFill>
                  <a:srgbClr val="172748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ScrolledText Log Area: Displays a real-time, scrollable log of system activity with time stamps.</a:t>
            </a:r>
            <a:endParaRPr lang="en-US" sz="1760" dirty="0"/>
          </a:p>
        </p:txBody>
      </p:sp>
      <p:sp>
        <p:nvSpPr>
          <p:cNvPr id="13" name="Text 9"/>
          <p:cNvSpPr/>
          <p:nvPr/>
        </p:nvSpPr>
        <p:spPr>
          <a:xfrm>
            <a:off x="1078992" y="2532888"/>
            <a:ext cx="12481560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470"/>
              </a:lnSpc>
              <a:buNone/>
            </a:pPr>
            <a:r>
              <a:rPr lang="en-US" sz="1760" dirty="0">
                <a:solidFill>
                  <a:srgbClr val="172748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Status Panel: Shows current system state (Idle, Running, Motion Detected).</a:t>
            </a:r>
            <a:endParaRPr lang="en-US" sz="1760" dirty="0"/>
          </a:p>
        </p:txBody>
      </p:sp>
      <p:sp>
        <p:nvSpPr>
          <p:cNvPr id="14" name="Text 10"/>
          <p:cNvSpPr/>
          <p:nvPr/>
        </p:nvSpPr>
        <p:spPr>
          <a:xfrm>
            <a:off x="1078992" y="4151376"/>
            <a:ext cx="12481560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470"/>
              </a:lnSpc>
              <a:buNone/>
            </a:pPr>
            <a:r>
              <a:rPr lang="en-US" sz="1760" dirty="0">
                <a:solidFill>
                  <a:srgbClr val="172748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   • Start: Begins the detection loop.</a:t>
            </a:r>
            <a:endParaRPr lang="en-US" sz="176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00616" y="3236976"/>
            <a:ext cx="4297680" cy="950976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75504" y="3236976"/>
            <a:ext cx="4297680" cy="950976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1248" y="3236976"/>
            <a:ext cx="4297680" cy="950976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5404104" y="4535424"/>
            <a:ext cx="3831336" cy="9418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2470"/>
              </a:lnSpc>
              <a:buNone/>
            </a:pPr>
            <a:r>
              <a:rPr lang="en-US" sz="1760" dirty="0">
                <a:solidFill>
                  <a:srgbClr val="172748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Playback is handled inside the detection thread so that the GUI thread remains responsive.</a:t>
            </a:r>
            <a:endParaRPr lang="en-US" sz="1760" dirty="0"/>
          </a:p>
        </p:txBody>
      </p:sp>
      <p:sp>
        <p:nvSpPr>
          <p:cNvPr id="8" name="Text 1"/>
          <p:cNvSpPr/>
          <p:nvPr/>
        </p:nvSpPr>
        <p:spPr>
          <a:xfrm>
            <a:off x="11567160" y="3502152"/>
            <a:ext cx="164592" cy="41148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640"/>
              </a:lnSpc>
              <a:buNone/>
            </a:pPr>
            <a:r>
              <a:rPr lang="en-US" sz="2200" dirty="0">
                <a:solidFill>
                  <a:srgbClr val="404040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3</a:t>
            </a:r>
            <a:endParaRPr lang="en-US" sz="2200" dirty="0"/>
          </a:p>
        </p:txBody>
      </p:sp>
      <p:sp>
        <p:nvSpPr>
          <p:cNvPr id="9" name="Text 2"/>
          <p:cNvSpPr/>
          <p:nvPr/>
        </p:nvSpPr>
        <p:spPr>
          <a:xfrm>
            <a:off x="832104" y="2249424"/>
            <a:ext cx="12984480" cy="7040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5510"/>
              </a:lnSpc>
              <a:buNone/>
            </a:pPr>
            <a:r>
              <a:rPr lang="en-US" sz="4410" dirty="0">
                <a:solidFill>
                  <a:srgbClr val="183983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Alarm Sound</a:t>
            </a:r>
            <a:endParaRPr lang="en-US" sz="4410" dirty="0"/>
          </a:p>
        </p:txBody>
      </p:sp>
      <p:sp>
        <p:nvSpPr>
          <p:cNvPr id="10" name="Text 3"/>
          <p:cNvSpPr/>
          <p:nvPr/>
        </p:nvSpPr>
        <p:spPr>
          <a:xfrm>
            <a:off x="1078992" y="4535424"/>
            <a:ext cx="3831336" cy="9418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2470"/>
              </a:lnSpc>
              <a:buNone/>
            </a:pPr>
            <a:r>
              <a:rPr lang="en-US" sz="1760" dirty="0">
                <a:solidFill>
                  <a:srgbClr val="172748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Utilizes pygame.mixer.init() and pygame.mixer.music.load() to play the alarm sound (alarm.wav).</a:t>
            </a:r>
            <a:endParaRPr lang="en-US" sz="1760" dirty="0"/>
          </a:p>
        </p:txBody>
      </p:sp>
      <p:sp>
        <p:nvSpPr>
          <p:cNvPr id="11" name="Text 4"/>
          <p:cNvSpPr/>
          <p:nvPr/>
        </p:nvSpPr>
        <p:spPr>
          <a:xfrm>
            <a:off x="9729216" y="4535424"/>
            <a:ext cx="3831336" cy="6309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2470"/>
              </a:lnSpc>
              <a:buNone/>
            </a:pPr>
            <a:r>
              <a:rPr lang="en-US" sz="1760" dirty="0">
                <a:solidFill>
                  <a:srgbClr val="172748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The alarm stops automatically once the playback is finished.</a:t>
            </a:r>
            <a:endParaRPr lang="en-US" sz="1760" dirty="0"/>
          </a:p>
        </p:txBody>
      </p:sp>
      <p:sp>
        <p:nvSpPr>
          <p:cNvPr id="12" name="Text 5"/>
          <p:cNvSpPr/>
          <p:nvPr/>
        </p:nvSpPr>
        <p:spPr>
          <a:xfrm>
            <a:off x="7242048" y="3502152"/>
            <a:ext cx="164592" cy="41148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640"/>
              </a:lnSpc>
              <a:buNone/>
            </a:pPr>
            <a:r>
              <a:rPr lang="en-US" sz="2200" dirty="0">
                <a:solidFill>
                  <a:srgbClr val="404040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2</a:t>
            </a:r>
            <a:endParaRPr lang="en-US" sz="2200" dirty="0"/>
          </a:p>
        </p:txBody>
      </p:sp>
      <p:sp>
        <p:nvSpPr>
          <p:cNvPr id="13" name="Text 6"/>
          <p:cNvSpPr/>
          <p:nvPr/>
        </p:nvSpPr>
        <p:spPr>
          <a:xfrm>
            <a:off x="2916936" y="3502152"/>
            <a:ext cx="164592" cy="41148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640"/>
              </a:lnSpc>
              <a:buNone/>
            </a:pPr>
            <a:r>
              <a:rPr lang="en-US" sz="2200" dirty="0">
                <a:solidFill>
                  <a:srgbClr val="404040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1</a:t>
            </a:r>
            <a:endParaRPr lang="en-US" sz="22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104" y="6089904"/>
            <a:ext cx="12984480" cy="36576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832104" y="4279392"/>
            <a:ext cx="12984480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470"/>
              </a:lnSpc>
              <a:buNone/>
            </a:pPr>
            <a:endParaRPr lang="en-US" sz="1760" dirty="0"/>
          </a:p>
        </p:txBody>
      </p:sp>
      <p:sp>
        <p:nvSpPr>
          <p:cNvPr id="6" name="Text 1"/>
          <p:cNvSpPr/>
          <p:nvPr/>
        </p:nvSpPr>
        <p:spPr>
          <a:xfrm>
            <a:off x="832104" y="3703320"/>
            <a:ext cx="12984480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470"/>
              </a:lnSpc>
              <a:buNone/>
            </a:pPr>
            <a:endParaRPr lang="en-US" sz="1760" dirty="0"/>
          </a:p>
        </p:txBody>
      </p:sp>
      <p:sp>
        <p:nvSpPr>
          <p:cNvPr id="7" name="Text 2"/>
          <p:cNvSpPr/>
          <p:nvPr/>
        </p:nvSpPr>
        <p:spPr>
          <a:xfrm>
            <a:off x="832104" y="4864608"/>
            <a:ext cx="12984480" cy="9692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r">
              <a:lnSpc>
                <a:spcPts val="7610"/>
              </a:lnSpc>
              <a:buNone/>
            </a:pPr>
            <a:r>
              <a:rPr lang="en-US" sz="6080" dirty="0">
                <a:solidFill>
                  <a:srgbClr val="183983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Output and Results</a:t>
            </a:r>
            <a:endParaRPr lang="en-US" sz="6080" dirty="0"/>
          </a:p>
        </p:txBody>
      </p:sp>
      <p:sp>
        <p:nvSpPr>
          <p:cNvPr id="8" name="Text 3"/>
          <p:cNvSpPr/>
          <p:nvPr/>
        </p:nvSpPr>
        <p:spPr>
          <a:xfrm>
            <a:off x="832104" y="1335024"/>
            <a:ext cx="12984480" cy="21031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6540"/>
              </a:lnSpc>
              <a:buNone/>
            </a:pPr>
            <a:r>
              <a:rPr lang="en-US" sz="13230" dirty="0">
                <a:solidFill>
                  <a:srgbClr val="183983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05</a:t>
            </a:r>
            <a:endParaRPr lang="en-US" sz="13230" dirty="0"/>
          </a:p>
        </p:txBody>
      </p:sp>
      <p:sp>
        <p:nvSpPr>
          <p:cNvPr id="9" name="Text 4"/>
          <p:cNvSpPr/>
          <p:nvPr/>
        </p:nvSpPr>
        <p:spPr>
          <a:xfrm>
            <a:off x="832104" y="6391656"/>
            <a:ext cx="12984480" cy="25603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70"/>
              </a:lnSpc>
              <a:buNone/>
            </a:pPr>
            <a:r>
              <a:rPr lang="en-US" sz="1410" dirty="0">
                <a:solidFill>
                  <a:srgbClr val="172748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</a:t>
            </a:r>
            <a:endParaRPr lang="en-US" sz="141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807208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32104" y="3456432"/>
            <a:ext cx="12984480" cy="7040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5510"/>
              </a:lnSpc>
              <a:buNone/>
            </a:pPr>
            <a:r>
              <a:rPr lang="en-US" sz="4410" dirty="0">
                <a:solidFill>
                  <a:srgbClr val="183983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Example Log Output</a:t>
            </a:r>
            <a:endParaRPr lang="en-US" sz="4410" dirty="0"/>
          </a:p>
        </p:txBody>
      </p:sp>
      <p:sp>
        <p:nvSpPr>
          <p:cNvPr id="5" name="Text 1"/>
          <p:cNvSpPr/>
          <p:nvPr/>
        </p:nvSpPr>
        <p:spPr>
          <a:xfrm>
            <a:off x="832104" y="4425696"/>
            <a:ext cx="12984480" cy="18836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470"/>
              </a:lnSpc>
              <a:buNone/>
            </a:pPr>
            <a:r>
              <a:rPr lang="en-US" sz="1760" dirty="0">
                <a:solidFill>
                  <a:srgbClr val="172748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[2025-06-29 22:45:12] System started.</a:t>
            </a:r>
            <a:endParaRPr lang="en-US" sz="1760" dirty="0"/>
          </a:p>
          <a:p>
            <a:pPr marL="0" indent="0" algn="l">
              <a:lnSpc>
                <a:spcPts val="2470"/>
              </a:lnSpc>
              <a:buNone/>
            </a:pPr>
            <a:r>
              <a:rPr lang="en-US" sz="1760" dirty="0">
                <a:solidFill>
                  <a:srgbClr val="172748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[2025-06-29 22:45:14] No motion.</a:t>
            </a:r>
            <a:endParaRPr lang="en-US" sz="1760" dirty="0"/>
          </a:p>
          <a:p>
            <a:pPr marL="0" indent="0" algn="l">
              <a:lnSpc>
                <a:spcPts val="2470"/>
              </a:lnSpc>
              <a:buNone/>
            </a:pPr>
            <a:r>
              <a:rPr lang="en-US" sz="1760" dirty="0">
                <a:solidFill>
                  <a:srgbClr val="172748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[2025-06-29 22:45:16] Motion detected!</a:t>
            </a:r>
            <a:endParaRPr lang="en-US" sz="1760" dirty="0"/>
          </a:p>
          <a:p>
            <a:pPr marL="0" indent="0" algn="l">
              <a:lnSpc>
                <a:spcPts val="2470"/>
              </a:lnSpc>
              <a:buNone/>
            </a:pPr>
            <a:r>
              <a:rPr lang="en-US" sz="1760" dirty="0">
                <a:solidFill>
                  <a:srgbClr val="172748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[2025-06-29 22:45:18] No motion.</a:t>
            </a:r>
            <a:endParaRPr lang="en-US" sz="1760" dirty="0"/>
          </a:p>
          <a:p>
            <a:pPr marL="0" indent="0" algn="l">
              <a:lnSpc>
                <a:spcPts val="2470"/>
              </a:lnSpc>
              <a:buNone/>
            </a:pPr>
            <a:r>
              <a:rPr lang="en-US" sz="1760" dirty="0">
                <a:solidFill>
                  <a:srgbClr val="172748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[2025-06-29 22:45:20] System stopped.</a:t>
            </a:r>
            <a:endParaRPr lang="en-US" sz="1760" dirty="0"/>
          </a:p>
          <a:p>
            <a:pPr marL="0" indent="0" algn="l">
              <a:lnSpc>
                <a:spcPts val="2470"/>
              </a:lnSpc>
              <a:buNone/>
            </a:pPr>
            <a:r>
              <a:rPr lang="en-US" sz="1760" dirty="0">
                <a:solidFill>
                  <a:srgbClr val="172748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[2025-06-29 22:45:22] System exited by user.</a:t>
            </a:r>
            <a:endParaRPr lang="en-US" sz="176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10625328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248" y="1874520"/>
            <a:ext cx="3694176" cy="278892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04120" y="1874520"/>
            <a:ext cx="3694176" cy="2798064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1248" y="5202936"/>
            <a:ext cx="2569464" cy="950976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228832" y="5202936"/>
            <a:ext cx="2569464" cy="950976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31936" y="5202936"/>
            <a:ext cx="2569464" cy="950976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38144" y="5202936"/>
            <a:ext cx="2569464" cy="950976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35040" y="5202936"/>
            <a:ext cx="2569464" cy="950976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77256" y="1874520"/>
            <a:ext cx="3694176" cy="2779776"/>
          </a:xfrm>
          <a:prstGeom prst="rect">
            <a:avLst/>
          </a:prstGeom>
        </p:spPr>
      </p:pic>
      <p:sp>
        <p:nvSpPr>
          <p:cNvPr id="11" name="Text 0"/>
          <p:cNvSpPr/>
          <p:nvPr/>
        </p:nvSpPr>
        <p:spPr>
          <a:xfrm>
            <a:off x="832104" y="9665208"/>
            <a:ext cx="12984480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470"/>
              </a:lnSpc>
              <a:buNone/>
            </a:pPr>
            <a:r>
              <a:rPr lang="en-US" sz="1760" dirty="0">
                <a:solidFill>
                  <a:srgbClr val="172748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You can choose between Dark theme to Light theme according to the end-user’s preference from Toggle Theme button.</a:t>
            </a:r>
            <a:endParaRPr lang="en-US" sz="1760" dirty="0"/>
          </a:p>
        </p:txBody>
      </p:sp>
      <p:sp>
        <p:nvSpPr>
          <p:cNvPr id="12" name="Text 1"/>
          <p:cNvSpPr/>
          <p:nvPr/>
        </p:nvSpPr>
        <p:spPr>
          <a:xfrm>
            <a:off x="3675888" y="6492240"/>
            <a:ext cx="2103120" cy="6309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470"/>
              </a:lnSpc>
              <a:buNone/>
            </a:pPr>
            <a:r>
              <a:rPr lang="en-US" sz="1760" dirty="0">
                <a:solidFill>
                  <a:srgbClr val="172748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GUI while System is Running\</a:t>
            </a:r>
            <a:endParaRPr lang="en-US" sz="1760" dirty="0"/>
          </a:p>
        </p:txBody>
      </p:sp>
      <p:sp>
        <p:nvSpPr>
          <p:cNvPr id="13" name="Text 2"/>
          <p:cNvSpPr/>
          <p:nvPr/>
        </p:nvSpPr>
        <p:spPr>
          <a:xfrm>
            <a:off x="2048256" y="5468112"/>
            <a:ext cx="164592" cy="41148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640"/>
              </a:lnSpc>
              <a:buNone/>
            </a:pPr>
            <a:r>
              <a:rPr lang="en-US" sz="2200" dirty="0">
                <a:solidFill>
                  <a:srgbClr val="404040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1</a:t>
            </a:r>
            <a:endParaRPr lang="en-US" sz="2200" dirty="0"/>
          </a:p>
        </p:txBody>
      </p:sp>
      <p:sp>
        <p:nvSpPr>
          <p:cNvPr id="14" name="Text 3"/>
          <p:cNvSpPr/>
          <p:nvPr/>
        </p:nvSpPr>
        <p:spPr>
          <a:xfrm>
            <a:off x="12435840" y="5468112"/>
            <a:ext cx="164592" cy="41148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640"/>
              </a:lnSpc>
              <a:buNone/>
            </a:pPr>
            <a:r>
              <a:rPr lang="en-US" sz="2200" dirty="0">
                <a:solidFill>
                  <a:srgbClr val="404040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5</a:t>
            </a:r>
            <a:endParaRPr lang="en-US" sz="2200" dirty="0"/>
          </a:p>
        </p:txBody>
      </p:sp>
      <p:sp>
        <p:nvSpPr>
          <p:cNvPr id="15" name="Text 4"/>
          <p:cNvSpPr/>
          <p:nvPr/>
        </p:nvSpPr>
        <p:spPr>
          <a:xfrm>
            <a:off x="9838944" y="5468112"/>
            <a:ext cx="164592" cy="41148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640"/>
              </a:lnSpc>
              <a:buNone/>
            </a:pPr>
            <a:r>
              <a:rPr lang="en-US" sz="2200" dirty="0">
                <a:solidFill>
                  <a:srgbClr val="404040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4</a:t>
            </a:r>
            <a:endParaRPr lang="en-US" sz="2200" dirty="0"/>
          </a:p>
        </p:txBody>
      </p:sp>
      <p:sp>
        <p:nvSpPr>
          <p:cNvPr id="16" name="Text 5"/>
          <p:cNvSpPr/>
          <p:nvPr/>
        </p:nvSpPr>
        <p:spPr>
          <a:xfrm>
            <a:off x="4645152" y="5468112"/>
            <a:ext cx="164592" cy="41148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640"/>
              </a:lnSpc>
              <a:buNone/>
            </a:pPr>
            <a:r>
              <a:rPr lang="en-US" sz="2200" dirty="0">
                <a:solidFill>
                  <a:srgbClr val="404040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2</a:t>
            </a:r>
            <a:endParaRPr lang="en-US" sz="2200" dirty="0"/>
          </a:p>
        </p:txBody>
      </p:sp>
      <p:sp>
        <p:nvSpPr>
          <p:cNvPr id="17" name="Text 6"/>
          <p:cNvSpPr/>
          <p:nvPr/>
        </p:nvSpPr>
        <p:spPr>
          <a:xfrm>
            <a:off x="8869680" y="6492240"/>
            <a:ext cx="2103120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470"/>
              </a:lnSpc>
              <a:buNone/>
            </a:pPr>
            <a:r>
              <a:rPr lang="en-US" sz="1760" dirty="0">
                <a:solidFill>
                  <a:srgbClr val="172748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Activity Log Box\</a:t>
            </a:r>
            <a:endParaRPr lang="en-US" sz="1760" dirty="0"/>
          </a:p>
        </p:txBody>
      </p:sp>
      <p:sp>
        <p:nvSpPr>
          <p:cNvPr id="18" name="Text 7"/>
          <p:cNvSpPr/>
          <p:nvPr/>
        </p:nvSpPr>
        <p:spPr>
          <a:xfrm>
            <a:off x="6272784" y="6492240"/>
            <a:ext cx="2103120" cy="126187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470"/>
              </a:lnSpc>
              <a:buNone/>
            </a:pPr>
            <a:r>
              <a:rPr lang="en-US" sz="1760" dirty="0">
                <a:solidFill>
                  <a:srgbClr val="172748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"🚨 Motion Detected!" or High Temperature Triggered\</a:t>
            </a:r>
            <a:endParaRPr lang="en-US" sz="1760" dirty="0"/>
          </a:p>
        </p:txBody>
      </p:sp>
      <p:sp>
        <p:nvSpPr>
          <p:cNvPr id="19" name="Text 8"/>
          <p:cNvSpPr/>
          <p:nvPr/>
        </p:nvSpPr>
        <p:spPr>
          <a:xfrm>
            <a:off x="7242048" y="5468112"/>
            <a:ext cx="164592" cy="41148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640"/>
              </a:lnSpc>
              <a:buNone/>
            </a:pPr>
            <a:r>
              <a:rPr lang="en-US" sz="2200" dirty="0">
                <a:solidFill>
                  <a:srgbClr val="404040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3</a:t>
            </a:r>
            <a:endParaRPr lang="en-US" sz="2200" dirty="0"/>
          </a:p>
        </p:txBody>
      </p:sp>
      <p:sp>
        <p:nvSpPr>
          <p:cNvPr id="20" name="Text 9"/>
          <p:cNvSpPr/>
          <p:nvPr/>
        </p:nvSpPr>
        <p:spPr>
          <a:xfrm>
            <a:off x="1078992" y="6492240"/>
            <a:ext cx="2103120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470"/>
              </a:lnSpc>
              <a:buNone/>
            </a:pPr>
            <a:r>
              <a:rPr lang="en-US" sz="1760" dirty="0">
                <a:solidFill>
                  <a:srgbClr val="172748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GUI in Idle State\</a:t>
            </a:r>
            <a:endParaRPr lang="en-US" sz="1760" dirty="0"/>
          </a:p>
        </p:txBody>
      </p:sp>
      <p:sp>
        <p:nvSpPr>
          <p:cNvPr id="21" name="Text 10"/>
          <p:cNvSpPr/>
          <p:nvPr/>
        </p:nvSpPr>
        <p:spPr>
          <a:xfrm>
            <a:off x="832104" y="649224"/>
            <a:ext cx="12984480" cy="7040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5510"/>
              </a:lnSpc>
              <a:buNone/>
            </a:pPr>
            <a:r>
              <a:rPr lang="en-US" sz="4410" dirty="0">
                <a:solidFill>
                  <a:srgbClr val="183983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Screenshots</a:t>
            </a:r>
            <a:endParaRPr lang="en-US" sz="4410" dirty="0"/>
          </a:p>
        </p:txBody>
      </p:sp>
      <p:sp>
        <p:nvSpPr>
          <p:cNvPr id="22" name="Text 11"/>
          <p:cNvSpPr/>
          <p:nvPr/>
        </p:nvSpPr>
        <p:spPr>
          <a:xfrm>
            <a:off x="11466576" y="6492240"/>
            <a:ext cx="2103120" cy="6309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470"/>
              </a:lnSpc>
              <a:buNone/>
            </a:pPr>
            <a:r>
              <a:rPr lang="en-US" sz="1760" dirty="0">
                <a:solidFill>
                  <a:srgbClr val="172748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Light Theme Interface Example\</a:t>
            </a:r>
            <a:endParaRPr lang="en-US" sz="1760" dirty="0"/>
          </a:p>
        </p:txBody>
      </p:sp>
      <p:sp>
        <p:nvSpPr>
          <p:cNvPr id="23" name="Text 12"/>
          <p:cNvSpPr/>
          <p:nvPr/>
        </p:nvSpPr>
        <p:spPr>
          <a:xfrm>
            <a:off x="8869680" y="6949440"/>
            <a:ext cx="2103120" cy="220370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470"/>
              </a:lnSpc>
              <a:buNone/>
            </a:pPr>
            <a:r>
              <a:rPr lang="en-US" sz="1760" dirty="0">
                <a:solidFill>
                  <a:srgbClr val="172748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 An activity log will be saved as a text document named “motion_log” in the same folder upon exit of the program.</a:t>
            </a:r>
            <a:endParaRPr lang="en-US" sz="176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104" y="6089904"/>
            <a:ext cx="12984480" cy="36576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832104" y="3703320"/>
            <a:ext cx="12984480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470"/>
              </a:lnSpc>
              <a:buNone/>
            </a:pPr>
            <a:endParaRPr lang="en-US" sz="1760" dirty="0"/>
          </a:p>
        </p:txBody>
      </p:sp>
      <p:sp>
        <p:nvSpPr>
          <p:cNvPr id="6" name="Text 1"/>
          <p:cNvSpPr/>
          <p:nvPr/>
        </p:nvSpPr>
        <p:spPr>
          <a:xfrm>
            <a:off x="832104" y="1335024"/>
            <a:ext cx="12984480" cy="21031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6540"/>
              </a:lnSpc>
              <a:buNone/>
            </a:pPr>
            <a:r>
              <a:rPr lang="en-US" sz="13230" dirty="0">
                <a:solidFill>
                  <a:srgbClr val="183983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06</a:t>
            </a:r>
            <a:endParaRPr lang="en-US" sz="13230" dirty="0"/>
          </a:p>
        </p:txBody>
      </p:sp>
      <p:sp>
        <p:nvSpPr>
          <p:cNvPr id="7" name="Text 2"/>
          <p:cNvSpPr/>
          <p:nvPr/>
        </p:nvSpPr>
        <p:spPr>
          <a:xfrm>
            <a:off x="832104" y="6391656"/>
            <a:ext cx="12984480" cy="25603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70"/>
              </a:lnSpc>
              <a:buNone/>
            </a:pPr>
            <a:r>
              <a:rPr lang="en-US" sz="1410" dirty="0">
                <a:solidFill>
                  <a:srgbClr val="172748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</a:t>
            </a:r>
            <a:endParaRPr lang="en-US" sz="1410" dirty="0"/>
          </a:p>
        </p:txBody>
      </p:sp>
      <p:sp>
        <p:nvSpPr>
          <p:cNvPr id="8" name="Text 3"/>
          <p:cNvSpPr/>
          <p:nvPr/>
        </p:nvSpPr>
        <p:spPr>
          <a:xfrm>
            <a:off x="832104" y="4279392"/>
            <a:ext cx="12984480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470"/>
              </a:lnSpc>
              <a:buNone/>
            </a:pPr>
            <a:endParaRPr lang="en-US" sz="1760" dirty="0"/>
          </a:p>
        </p:txBody>
      </p:sp>
      <p:sp>
        <p:nvSpPr>
          <p:cNvPr id="9" name="Text 4"/>
          <p:cNvSpPr/>
          <p:nvPr/>
        </p:nvSpPr>
        <p:spPr>
          <a:xfrm>
            <a:off x="832104" y="4864608"/>
            <a:ext cx="12984480" cy="9692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r">
              <a:lnSpc>
                <a:spcPts val="7610"/>
              </a:lnSpc>
              <a:buNone/>
            </a:pPr>
            <a:r>
              <a:rPr lang="en-US" sz="6080" dirty="0">
                <a:solidFill>
                  <a:srgbClr val="183983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Conclusion and Reflection</a:t>
            </a:r>
            <a:endParaRPr lang="en-US" sz="608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807208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43216" y="4690872"/>
            <a:ext cx="6327648" cy="630936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248" y="4690872"/>
            <a:ext cx="6327648" cy="630936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832104" y="3456432"/>
            <a:ext cx="12984480" cy="9692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7610"/>
              </a:lnSpc>
              <a:buNone/>
            </a:pPr>
            <a:r>
              <a:rPr lang="en-US" sz="6080" dirty="0">
                <a:solidFill>
                  <a:srgbClr val="183983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Motion Detection Alarm System</a:t>
            </a:r>
            <a:endParaRPr lang="en-US" sz="6080" dirty="0"/>
          </a:p>
        </p:txBody>
      </p:sp>
      <p:sp>
        <p:nvSpPr>
          <p:cNvPr id="7" name="Text 1"/>
          <p:cNvSpPr/>
          <p:nvPr/>
        </p:nvSpPr>
        <p:spPr>
          <a:xfrm>
            <a:off x="7699248" y="4837176"/>
            <a:ext cx="5843016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172748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Date: June 30, 2025</a:t>
            </a:r>
            <a:endParaRPr lang="en-US" sz="2200" dirty="0"/>
          </a:p>
        </p:txBody>
      </p:sp>
      <p:sp>
        <p:nvSpPr>
          <p:cNvPr id="8" name="Text 2"/>
          <p:cNvSpPr/>
          <p:nvPr/>
        </p:nvSpPr>
        <p:spPr>
          <a:xfrm>
            <a:off x="1097280" y="4837176"/>
            <a:ext cx="5843016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172748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Author: Group 7</a:t>
            </a:r>
            <a:endParaRPr lang="en-US" sz="22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4974336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5806440" y="2459736"/>
            <a:ext cx="8010144" cy="7040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5510"/>
              </a:lnSpc>
              <a:buNone/>
            </a:pPr>
            <a:r>
              <a:rPr lang="en-US" sz="4410" dirty="0">
                <a:solidFill>
                  <a:srgbClr val="183983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Conclusion and Reflection</a:t>
            </a:r>
            <a:endParaRPr lang="en-US" sz="4410" dirty="0"/>
          </a:p>
        </p:txBody>
      </p:sp>
      <p:sp>
        <p:nvSpPr>
          <p:cNvPr id="5" name="Text 1"/>
          <p:cNvSpPr/>
          <p:nvPr/>
        </p:nvSpPr>
        <p:spPr>
          <a:xfrm>
            <a:off x="6053328" y="4443984"/>
            <a:ext cx="7507224" cy="9418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470"/>
              </a:lnSpc>
              <a:buNone/>
            </a:pPr>
            <a:r>
              <a:rPr lang="en-US" sz="1760" dirty="0">
                <a:solidFill>
                  <a:srgbClr val="172748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It also highlights the integration of GUI components, event-driven programming, and asynchronous operations to simulate a complete alarm monitoring system.</a:t>
            </a:r>
            <a:endParaRPr lang="en-US" sz="1760" dirty="0"/>
          </a:p>
        </p:txBody>
      </p:sp>
      <p:sp>
        <p:nvSpPr>
          <p:cNvPr id="6" name="Text 2"/>
          <p:cNvSpPr/>
          <p:nvPr/>
        </p:nvSpPr>
        <p:spPr>
          <a:xfrm>
            <a:off x="6053328" y="3557016"/>
            <a:ext cx="7507224" cy="6309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470"/>
              </a:lnSpc>
              <a:buNone/>
            </a:pPr>
            <a:r>
              <a:rPr lang="en-US" sz="1760" dirty="0">
                <a:solidFill>
                  <a:srgbClr val="172748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This project effectively demonstrates the application of Object-Oriented Programming in the context of a real-time system.</a:t>
            </a:r>
            <a:endParaRPr lang="en-US" sz="176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807208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0648" y="5879592"/>
            <a:ext cx="457200" cy="493776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248" y="5879592"/>
            <a:ext cx="457200" cy="493776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0648" y="4663440"/>
            <a:ext cx="457200" cy="493776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248" y="4663440"/>
            <a:ext cx="457200" cy="493776"/>
          </a:xfrm>
          <a:prstGeom prst="rect">
            <a:avLst/>
          </a:prstGeom>
        </p:spPr>
      </p:pic>
      <p:sp>
        <p:nvSpPr>
          <p:cNvPr id="8" name="Text 0"/>
          <p:cNvSpPr/>
          <p:nvPr/>
        </p:nvSpPr>
        <p:spPr>
          <a:xfrm>
            <a:off x="8247888" y="4700016"/>
            <a:ext cx="5550408" cy="6309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470"/>
              </a:lnSpc>
              <a:buNone/>
            </a:pPr>
            <a:r>
              <a:rPr lang="en-US" sz="1760" dirty="0">
                <a:solidFill>
                  <a:srgbClr val="172748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How to keep a GUI responsive using threading and asynchronous calls.</a:t>
            </a:r>
            <a:endParaRPr lang="en-US" sz="1760" dirty="0"/>
          </a:p>
        </p:txBody>
      </p:sp>
      <p:sp>
        <p:nvSpPr>
          <p:cNvPr id="9" name="Text 1"/>
          <p:cNvSpPr/>
          <p:nvPr/>
        </p:nvSpPr>
        <p:spPr>
          <a:xfrm>
            <a:off x="8247888" y="5916168"/>
            <a:ext cx="5550408" cy="6309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470"/>
              </a:lnSpc>
              <a:buNone/>
            </a:pPr>
            <a:r>
              <a:rPr lang="en-US" sz="1760" dirty="0">
                <a:solidFill>
                  <a:srgbClr val="172748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Leveraging built-in libraries like tkinter and third-party tools like pygame for full system interaction.</a:t>
            </a:r>
            <a:endParaRPr lang="en-US" sz="1760" dirty="0"/>
          </a:p>
        </p:txBody>
      </p:sp>
      <p:sp>
        <p:nvSpPr>
          <p:cNvPr id="10" name="Text 2"/>
          <p:cNvSpPr/>
          <p:nvPr/>
        </p:nvSpPr>
        <p:spPr>
          <a:xfrm>
            <a:off x="1609344" y="4700016"/>
            <a:ext cx="5550408" cy="6309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470"/>
              </a:lnSpc>
              <a:buNone/>
            </a:pPr>
            <a:r>
              <a:rPr lang="en-US" sz="1760" dirty="0">
                <a:solidFill>
                  <a:srgbClr val="172748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The importance of designing reusable and modular classes using OOP.</a:t>
            </a:r>
            <a:endParaRPr lang="en-US" sz="1760" dirty="0"/>
          </a:p>
        </p:txBody>
      </p:sp>
      <p:sp>
        <p:nvSpPr>
          <p:cNvPr id="11" name="Text 3"/>
          <p:cNvSpPr/>
          <p:nvPr/>
        </p:nvSpPr>
        <p:spPr>
          <a:xfrm>
            <a:off x="7635240" y="5925312"/>
            <a:ext cx="164592" cy="41148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640"/>
              </a:lnSpc>
              <a:buNone/>
            </a:pPr>
            <a:r>
              <a:rPr lang="en-US" sz="2200" dirty="0">
                <a:solidFill>
                  <a:srgbClr val="404040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4</a:t>
            </a:r>
            <a:endParaRPr lang="en-US" sz="2200" dirty="0"/>
          </a:p>
        </p:txBody>
      </p:sp>
      <p:sp>
        <p:nvSpPr>
          <p:cNvPr id="12" name="Text 4"/>
          <p:cNvSpPr/>
          <p:nvPr/>
        </p:nvSpPr>
        <p:spPr>
          <a:xfrm>
            <a:off x="1005840" y="5925312"/>
            <a:ext cx="164592" cy="41148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640"/>
              </a:lnSpc>
              <a:buNone/>
            </a:pPr>
            <a:r>
              <a:rPr lang="en-US" sz="2200" dirty="0">
                <a:solidFill>
                  <a:srgbClr val="404040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3</a:t>
            </a:r>
            <a:endParaRPr lang="en-US" sz="2200" dirty="0"/>
          </a:p>
        </p:txBody>
      </p:sp>
      <p:sp>
        <p:nvSpPr>
          <p:cNvPr id="13" name="Text 5"/>
          <p:cNvSpPr/>
          <p:nvPr/>
        </p:nvSpPr>
        <p:spPr>
          <a:xfrm>
            <a:off x="7635240" y="4709160"/>
            <a:ext cx="164592" cy="41148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640"/>
              </a:lnSpc>
              <a:buNone/>
            </a:pPr>
            <a:r>
              <a:rPr lang="en-US" sz="2200" dirty="0">
                <a:solidFill>
                  <a:srgbClr val="404040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2</a:t>
            </a:r>
            <a:endParaRPr lang="en-US" sz="2200" dirty="0"/>
          </a:p>
        </p:txBody>
      </p:sp>
      <p:sp>
        <p:nvSpPr>
          <p:cNvPr id="14" name="Text 6"/>
          <p:cNvSpPr/>
          <p:nvPr/>
        </p:nvSpPr>
        <p:spPr>
          <a:xfrm>
            <a:off x="1005840" y="4709160"/>
            <a:ext cx="164592" cy="41148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640"/>
              </a:lnSpc>
              <a:buNone/>
            </a:pPr>
            <a:r>
              <a:rPr lang="en-US" sz="2200" dirty="0">
                <a:solidFill>
                  <a:srgbClr val="404040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1</a:t>
            </a:r>
            <a:endParaRPr lang="en-US" sz="2200" dirty="0"/>
          </a:p>
        </p:txBody>
      </p:sp>
      <p:sp>
        <p:nvSpPr>
          <p:cNvPr id="15" name="Text 7"/>
          <p:cNvSpPr/>
          <p:nvPr/>
        </p:nvSpPr>
        <p:spPr>
          <a:xfrm>
            <a:off x="832104" y="3456432"/>
            <a:ext cx="12984480" cy="7040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5510"/>
              </a:lnSpc>
              <a:buNone/>
            </a:pPr>
            <a:r>
              <a:rPr lang="en-US" sz="4410" dirty="0">
                <a:solidFill>
                  <a:srgbClr val="183983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Key Learnings</a:t>
            </a:r>
            <a:endParaRPr lang="en-US" sz="4410" dirty="0"/>
          </a:p>
        </p:txBody>
      </p:sp>
      <p:sp>
        <p:nvSpPr>
          <p:cNvPr id="16" name="Text 8"/>
          <p:cNvSpPr/>
          <p:nvPr/>
        </p:nvSpPr>
        <p:spPr>
          <a:xfrm>
            <a:off x="1609344" y="5916168"/>
            <a:ext cx="5550408" cy="6309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470"/>
              </a:lnSpc>
              <a:buNone/>
            </a:pPr>
            <a:r>
              <a:rPr lang="en-US" sz="1760" dirty="0">
                <a:solidFill>
                  <a:srgbClr val="172748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How to synchronize GUI updates, logging, and background operations effectively.</a:t>
            </a:r>
            <a:endParaRPr lang="en-US" sz="176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6064" y="0"/>
            <a:ext cx="4974336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84448" y="3392424"/>
            <a:ext cx="2468880" cy="2167128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248" y="3392424"/>
            <a:ext cx="2468880" cy="2167128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7648" y="3392424"/>
            <a:ext cx="2468880" cy="2167128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832104" y="2414016"/>
            <a:ext cx="8010144" cy="7040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5510"/>
              </a:lnSpc>
              <a:buNone/>
            </a:pPr>
            <a:r>
              <a:rPr lang="en-US" sz="4410" dirty="0">
                <a:solidFill>
                  <a:srgbClr val="183983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Challenges Encountered</a:t>
            </a:r>
            <a:endParaRPr lang="en-US" sz="4410" dirty="0"/>
          </a:p>
        </p:txBody>
      </p:sp>
      <p:sp>
        <p:nvSpPr>
          <p:cNvPr id="8" name="Text 1"/>
          <p:cNvSpPr/>
          <p:nvPr/>
        </p:nvSpPr>
        <p:spPr>
          <a:xfrm>
            <a:off x="6592824" y="3529584"/>
            <a:ext cx="1984248" cy="18836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2470"/>
              </a:lnSpc>
              <a:buNone/>
            </a:pPr>
            <a:r>
              <a:rPr lang="en-US" sz="1760" dirty="0">
                <a:solidFill>
                  <a:srgbClr val="172748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Designing an intuitive yet functional layout for both novice and technical users.</a:t>
            </a:r>
            <a:endParaRPr lang="en-US" sz="1760" dirty="0"/>
          </a:p>
        </p:txBody>
      </p:sp>
      <p:sp>
        <p:nvSpPr>
          <p:cNvPr id="9" name="Text 2"/>
          <p:cNvSpPr/>
          <p:nvPr/>
        </p:nvSpPr>
        <p:spPr>
          <a:xfrm>
            <a:off x="3840480" y="3529584"/>
            <a:ext cx="1984248" cy="18836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2470"/>
              </a:lnSpc>
              <a:buNone/>
            </a:pPr>
            <a:r>
              <a:rPr lang="en-US" sz="1760" dirty="0">
                <a:solidFill>
                  <a:srgbClr val="172748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Managing audio playback within the detection thread without blocking the interface.</a:t>
            </a:r>
            <a:endParaRPr lang="en-US" sz="1760" dirty="0"/>
          </a:p>
        </p:txBody>
      </p:sp>
      <p:sp>
        <p:nvSpPr>
          <p:cNvPr id="10" name="Text 3"/>
          <p:cNvSpPr/>
          <p:nvPr/>
        </p:nvSpPr>
        <p:spPr>
          <a:xfrm>
            <a:off x="1097280" y="3529584"/>
            <a:ext cx="1984248" cy="126187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2470"/>
              </a:lnSpc>
              <a:buNone/>
            </a:pPr>
            <a:r>
              <a:rPr lang="en-US" sz="1760" dirty="0">
                <a:solidFill>
                  <a:srgbClr val="172748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Ensuring thread safety while updating GUI widgets.</a:t>
            </a:r>
            <a:endParaRPr lang="en-US" sz="176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8144" y="2916936"/>
            <a:ext cx="2569464" cy="950976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248" y="2916936"/>
            <a:ext cx="2569464" cy="950976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28832" y="2916936"/>
            <a:ext cx="2569464" cy="950976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1936" y="2916936"/>
            <a:ext cx="2569464" cy="950976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5040" y="2916936"/>
            <a:ext cx="2569464" cy="950976"/>
          </a:xfrm>
          <a:prstGeom prst="rect">
            <a:avLst/>
          </a:prstGeom>
        </p:spPr>
      </p:pic>
      <p:sp>
        <p:nvSpPr>
          <p:cNvPr id="9" name="Text 0"/>
          <p:cNvSpPr/>
          <p:nvPr/>
        </p:nvSpPr>
        <p:spPr>
          <a:xfrm>
            <a:off x="4645152" y="3191256"/>
            <a:ext cx="164592" cy="41148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640"/>
              </a:lnSpc>
              <a:buNone/>
            </a:pPr>
            <a:r>
              <a:rPr lang="en-US" sz="2200" dirty="0">
                <a:solidFill>
                  <a:srgbClr val="404040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2</a:t>
            </a:r>
            <a:endParaRPr lang="en-US" sz="2200" dirty="0"/>
          </a:p>
        </p:txBody>
      </p:sp>
      <p:sp>
        <p:nvSpPr>
          <p:cNvPr id="10" name="Text 1"/>
          <p:cNvSpPr/>
          <p:nvPr/>
        </p:nvSpPr>
        <p:spPr>
          <a:xfrm>
            <a:off x="3675888" y="4215384"/>
            <a:ext cx="2103120" cy="126187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2470"/>
              </a:lnSpc>
              <a:buNone/>
            </a:pPr>
            <a:r>
              <a:rPr lang="en-US" sz="1760" dirty="0">
                <a:solidFill>
                  <a:srgbClr val="172748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Include multi-sensor support and simultaneous monitoring.</a:t>
            </a:r>
            <a:endParaRPr lang="en-US" sz="1760" dirty="0"/>
          </a:p>
        </p:txBody>
      </p:sp>
      <p:sp>
        <p:nvSpPr>
          <p:cNvPr id="11" name="Text 2"/>
          <p:cNvSpPr/>
          <p:nvPr/>
        </p:nvSpPr>
        <p:spPr>
          <a:xfrm>
            <a:off x="1078992" y="4215384"/>
            <a:ext cx="2103120" cy="126187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2470"/>
              </a:lnSpc>
              <a:buNone/>
            </a:pPr>
            <a:r>
              <a:rPr lang="en-US" sz="1760" dirty="0">
                <a:solidFill>
                  <a:srgbClr val="172748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Add support for external hardware sensors via GPIO (e.g., Raspberry Pi).</a:t>
            </a:r>
            <a:endParaRPr lang="en-US" sz="1760" dirty="0"/>
          </a:p>
        </p:txBody>
      </p:sp>
      <p:sp>
        <p:nvSpPr>
          <p:cNvPr id="12" name="Text 3"/>
          <p:cNvSpPr/>
          <p:nvPr/>
        </p:nvSpPr>
        <p:spPr>
          <a:xfrm>
            <a:off x="2048256" y="3191256"/>
            <a:ext cx="164592" cy="41148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640"/>
              </a:lnSpc>
              <a:buNone/>
            </a:pPr>
            <a:r>
              <a:rPr lang="en-US" sz="2200" dirty="0">
                <a:solidFill>
                  <a:srgbClr val="404040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1</a:t>
            </a:r>
            <a:endParaRPr lang="en-US" sz="2200" dirty="0"/>
          </a:p>
        </p:txBody>
      </p:sp>
      <p:sp>
        <p:nvSpPr>
          <p:cNvPr id="13" name="Text 4"/>
          <p:cNvSpPr/>
          <p:nvPr/>
        </p:nvSpPr>
        <p:spPr>
          <a:xfrm>
            <a:off x="8869680" y="4215384"/>
            <a:ext cx="2103120" cy="126187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2470"/>
              </a:lnSpc>
              <a:buNone/>
            </a:pPr>
            <a:r>
              <a:rPr lang="en-US" sz="1760" dirty="0">
                <a:solidFill>
                  <a:srgbClr val="172748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Add real-time notification features (SMS/email alerts).</a:t>
            </a:r>
            <a:endParaRPr lang="en-US" sz="1760" dirty="0"/>
          </a:p>
        </p:txBody>
      </p:sp>
      <p:sp>
        <p:nvSpPr>
          <p:cNvPr id="14" name="Text 5"/>
          <p:cNvSpPr/>
          <p:nvPr/>
        </p:nvSpPr>
        <p:spPr>
          <a:xfrm>
            <a:off x="12435840" y="3191256"/>
            <a:ext cx="164592" cy="41148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640"/>
              </a:lnSpc>
              <a:buNone/>
            </a:pPr>
            <a:r>
              <a:rPr lang="en-US" sz="2200" dirty="0">
                <a:solidFill>
                  <a:srgbClr val="404040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5</a:t>
            </a:r>
            <a:endParaRPr lang="en-US" sz="2200" dirty="0"/>
          </a:p>
        </p:txBody>
      </p:sp>
      <p:sp>
        <p:nvSpPr>
          <p:cNvPr id="15" name="Text 6"/>
          <p:cNvSpPr/>
          <p:nvPr/>
        </p:nvSpPr>
        <p:spPr>
          <a:xfrm>
            <a:off x="832104" y="1938528"/>
            <a:ext cx="12984480" cy="7040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5510"/>
              </a:lnSpc>
              <a:buNone/>
            </a:pPr>
            <a:r>
              <a:rPr lang="en-US" sz="4410" dirty="0">
                <a:solidFill>
                  <a:srgbClr val="183983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Future Improvements</a:t>
            </a:r>
            <a:endParaRPr lang="en-US" sz="4410" dirty="0"/>
          </a:p>
        </p:txBody>
      </p:sp>
      <p:sp>
        <p:nvSpPr>
          <p:cNvPr id="16" name="Text 7"/>
          <p:cNvSpPr/>
          <p:nvPr/>
        </p:nvSpPr>
        <p:spPr>
          <a:xfrm>
            <a:off x="11466576" y="4215384"/>
            <a:ext cx="2103120" cy="9418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2470"/>
              </a:lnSpc>
              <a:buNone/>
            </a:pPr>
            <a:r>
              <a:rPr lang="en-US" sz="1760" dirty="0">
                <a:solidFill>
                  <a:srgbClr val="172748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Build user profiles and login system for access control.</a:t>
            </a:r>
            <a:endParaRPr lang="en-US" sz="1760" dirty="0"/>
          </a:p>
        </p:txBody>
      </p:sp>
      <p:sp>
        <p:nvSpPr>
          <p:cNvPr id="17" name="Text 8"/>
          <p:cNvSpPr/>
          <p:nvPr/>
        </p:nvSpPr>
        <p:spPr>
          <a:xfrm>
            <a:off x="6272784" y="4215384"/>
            <a:ext cx="2103120" cy="15727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2470"/>
              </a:lnSpc>
              <a:buNone/>
            </a:pPr>
            <a:r>
              <a:rPr lang="en-US" sz="1760" dirty="0">
                <a:solidFill>
                  <a:srgbClr val="172748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Implement a historical database for storing logs and generating weekly activity reports.</a:t>
            </a:r>
            <a:endParaRPr lang="en-US" sz="1760" dirty="0"/>
          </a:p>
        </p:txBody>
      </p:sp>
      <p:sp>
        <p:nvSpPr>
          <p:cNvPr id="18" name="Text 9"/>
          <p:cNvSpPr/>
          <p:nvPr/>
        </p:nvSpPr>
        <p:spPr>
          <a:xfrm>
            <a:off x="9838944" y="3191256"/>
            <a:ext cx="164592" cy="41148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640"/>
              </a:lnSpc>
              <a:buNone/>
            </a:pPr>
            <a:r>
              <a:rPr lang="en-US" sz="2200" dirty="0">
                <a:solidFill>
                  <a:srgbClr val="404040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4</a:t>
            </a:r>
            <a:endParaRPr lang="en-US" sz="2200" dirty="0"/>
          </a:p>
        </p:txBody>
      </p:sp>
      <p:sp>
        <p:nvSpPr>
          <p:cNvPr id="19" name="Text 10"/>
          <p:cNvSpPr/>
          <p:nvPr/>
        </p:nvSpPr>
        <p:spPr>
          <a:xfrm>
            <a:off x="7242048" y="3191256"/>
            <a:ext cx="164592" cy="41148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640"/>
              </a:lnSpc>
              <a:buNone/>
            </a:pPr>
            <a:r>
              <a:rPr lang="en-US" sz="2200" dirty="0">
                <a:solidFill>
                  <a:srgbClr val="404040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3</a:t>
            </a:r>
            <a:endParaRPr lang="en-US" sz="220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104" y="6089904"/>
            <a:ext cx="12984480" cy="36576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832104" y="3703320"/>
            <a:ext cx="12984480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470"/>
              </a:lnSpc>
              <a:buNone/>
            </a:pPr>
            <a:endParaRPr lang="en-US" sz="1760" dirty="0"/>
          </a:p>
        </p:txBody>
      </p:sp>
      <p:sp>
        <p:nvSpPr>
          <p:cNvPr id="6" name="Text 1"/>
          <p:cNvSpPr/>
          <p:nvPr/>
        </p:nvSpPr>
        <p:spPr>
          <a:xfrm>
            <a:off x="832104" y="6391656"/>
            <a:ext cx="12984480" cy="25603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70"/>
              </a:lnSpc>
              <a:buNone/>
            </a:pPr>
            <a:r>
              <a:rPr lang="en-US" sz="1410" dirty="0">
                <a:solidFill>
                  <a:srgbClr val="172748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</a:t>
            </a:r>
            <a:endParaRPr lang="en-US" sz="1410" dirty="0"/>
          </a:p>
        </p:txBody>
      </p:sp>
      <p:sp>
        <p:nvSpPr>
          <p:cNvPr id="7" name="Text 2"/>
          <p:cNvSpPr/>
          <p:nvPr/>
        </p:nvSpPr>
        <p:spPr>
          <a:xfrm>
            <a:off x="832104" y="1335024"/>
            <a:ext cx="12984480" cy="21031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6540"/>
              </a:lnSpc>
              <a:buNone/>
            </a:pPr>
            <a:r>
              <a:rPr lang="en-US" sz="13230" dirty="0">
                <a:solidFill>
                  <a:srgbClr val="183983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07</a:t>
            </a:r>
            <a:endParaRPr lang="en-US" sz="13230" dirty="0"/>
          </a:p>
        </p:txBody>
      </p:sp>
      <p:sp>
        <p:nvSpPr>
          <p:cNvPr id="8" name="Text 3"/>
          <p:cNvSpPr/>
          <p:nvPr/>
        </p:nvSpPr>
        <p:spPr>
          <a:xfrm>
            <a:off x="832104" y="4279392"/>
            <a:ext cx="12984480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470"/>
              </a:lnSpc>
              <a:buNone/>
            </a:pPr>
            <a:endParaRPr lang="en-US" sz="1760" dirty="0"/>
          </a:p>
        </p:txBody>
      </p:sp>
      <p:sp>
        <p:nvSpPr>
          <p:cNvPr id="9" name="Text 4"/>
          <p:cNvSpPr/>
          <p:nvPr/>
        </p:nvSpPr>
        <p:spPr>
          <a:xfrm>
            <a:off x="832104" y="4864608"/>
            <a:ext cx="12984480" cy="9692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r">
              <a:lnSpc>
                <a:spcPts val="7610"/>
              </a:lnSpc>
              <a:buNone/>
            </a:pPr>
            <a:r>
              <a:rPr lang="en-US" sz="6080" dirty="0">
                <a:solidFill>
                  <a:srgbClr val="183983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References</a:t>
            </a:r>
            <a:endParaRPr lang="en-US" sz="6080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248" y="3648456"/>
            <a:ext cx="457200" cy="493776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248" y="4864608"/>
            <a:ext cx="457200" cy="493776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0648" y="4864608"/>
            <a:ext cx="457200" cy="493776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0648" y="3648456"/>
            <a:ext cx="457200" cy="493776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248" y="2432304"/>
            <a:ext cx="457200" cy="493776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0648" y="2432304"/>
            <a:ext cx="457200" cy="493776"/>
          </a:xfrm>
          <a:prstGeom prst="rect">
            <a:avLst/>
          </a:prstGeom>
        </p:spPr>
      </p:pic>
      <p:sp>
        <p:nvSpPr>
          <p:cNvPr id="10" name="Text 0"/>
          <p:cNvSpPr/>
          <p:nvPr/>
        </p:nvSpPr>
        <p:spPr>
          <a:xfrm>
            <a:off x="1005840" y="3694176"/>
            <a:ext cx="164592" cy="41148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640"/>
              </a:lnSpc>
              <a:buNone/>
            </a:pPr>
            <a:r>
              <a:rPr lang="en-US" sz="2200" dirty="0">
                <a:solidFill>
                  <a:srgbClr val="404040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3</a:t>
            </a:r>
            <a:endParaRPr lang="en-US" sz="2200" dirty="0"/>
          </a:p>
        </p:txBody>
      </p:sp>
      <p:sp>
        <p:nvSpPr>
          <p:cNvPr id="11" name="Text 1"/>
          <p:cNvSpPr/>
          <p:nvPr/>
        </p:nvSpPr>
        <p:spPr>
          <a:xfrm>
            <a:off x="1609344" y="3685032"/>
            <a:ext cx="5550408" cy="6309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470"/>
              </a:lnSpc>
              <a:buNone/>
            </a:pPr>
            <a:r>
              <a:rPr lang="en-US" sz="1760" dirty="0">
                <a:solidFill>
                  <a:srgbClr val="172748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pygame mixer for sound: https://www.pygame.org/docs/</a:t>
            </a:r>
            <a:endParaRPr lang="en-US" sz="1760" dirty="0"/>
          </a:p>
        </p:txBody>
      </p:sp>
      <p:sp>
        <p:nvSpPr>
          <p:cNvPr id="12" name="Text 2"/>
          <p:cNvSpPr/>
          <p:nvPr/>
        </p:nvSpPr>
        <p:spPr>
          <a:xfrm>
            <a:off x="1005840" y="4910328"/>
            <a:ext cx="164592" cy="41148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640"/>
              </a:lnSpc>
              <a:buNone/>
            </a:pPr>
            <a:r>
              <a:rPr lang="en-US" sz="2200" dirty="0">
                <a:solidFill>
                  <a:srgbClr val="404040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5</a:t>
            </a:r>
            <a:endParaRPr lang="en-US" sz="2200" dirty="0"/>
          </a:p>
        </p:txBody>
      </p:sp>
      <p:sp>
        <p:nvSpPr>
          <p:cNvPr id="13" name="Text 3"/>
          <p:cNvSpPr/>
          <p:nvPr/>
        </p:nvSpPr>
        <p:spPr>
          <a:xfrm>
            <a:off x="8247888" y="2468880"/>
            <a:ext cx="5550408" cy="6309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470"/>
              </a:lnSpc>
              <a:buNone/>
            </a:pPr>
            <a:r>
              <a:rPr lang="en-US" sz="1760" dirty="0">
                <a:solidFill>
                  <a:srgbClr val="172748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tkinter GUI library: https://docs.python.org/3/library/tkinter.html</a:t>
            </a:r>
            <a:endParaRPr lang="en-US" sz="1760" dirty="0"/>
          </a:p>
        </p:txBody>
      </p:sp>
      <p:sp>
        <p:nvSpPr>
          <p:cNvPr id="14" name="Text 4"/>
          <p:cNvSpPr/>
          <p:nvPr/>
        </p:nvSpPr>
        <p:spPr>
          <a:xfrm>
            <a:off x="7635240" y="4910328"/>
            <a:ext cx="164592" cy="41148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640"/>
              </a:lnSpc>
              <a:buNone/>
            </a:pPr>
            <a:r>
              <a:rPr lang="en-US" sz="2200" dirty="0">
                <a:solidFill>
                  <a:srgbClr val="404040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6</a:t>
            </a:r>
            <a:endParaRPr lang="en-US" sz="2200" dirty="0"/>
          </a:p>
        </p:txBody>
      </p:sp>
      <p:sp>
        <p:nvSpPr>
          <p:cNvPr id="15" name="Text 5"/>
          <p:cNvSpPr/>
          <p:nvPr/>
        </p:nvSpPr>
        <p:spPr>
          <a:xfrm>
            <a:off x="7635240" y="3694176"/>
            <a:ext cx="164592" cy="41148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640"/>
              </a:lnSpc>
              <a:buNone/>
            </a:pPr>
            <a:r>
              <a:rPr lang="en-US" sz="2200" dirty="0">
                <a:solidFill>
                  <a:srgbClr val="404040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4</a:t>
            </a:r>
            <a:endParaRPr lang="en-US" sz="2200" dirty="0"/>
          </a:p>
        </p:txBody>
      </p:sp>
      <p:sp>
        <p:nvSpPr>
          <p:cNvPr id="16" name="Text 6"/>
          <p:cNvSpPr/>
          <p:nvPr/>
        </p:nvSpPr>
        <p:spPr>
          <a:xfrm>
            <a:off x="8247888" y="3685032"/>
            <a:ext cx="5550408" cy="6309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470"/>
              </a:lnSpc>
              <a:buNone/>
            </a:pPr>
            <a:r>
              <a:rPr lang="en-US" sz="1760" dirty="0">
                <a:solidFill>
                  <a:srgbClr val="172748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Built-in modules used: threading, datetime, random, abc</a:t>
            </a:r>
            <a:endParaRPr lang="en-US" sz="1760" dirty="0"/>
          </a:p>
        </p:txBody>
      </p:sp>
      <p:sp>
        <p:nvSpPr>
          <p:cNvPr id="17" name="Text 7"/>
          <p:cNvSpPr/>
          <p:nvPr/>
        </p:nvSpPr>
        <p:spPr>
          <a:xfrm>
            <a:off x="1005840" y="2478024"/>
            <a:ext cx="164592" cy="41148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640"/>
              </a:lnSpc>
              <a:buNone/>
            </a:pPr>
            <a:r>
              <a:rPr lang="en-US" sz="2200" dirty="0">
                <a:solidFill>
                  <a:srgbClr val="404040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1</a:t>
            </a:r>
            <a:endParaRPr lang="en-US" sz="2200" dirty="0"/>
          </a:p>
        </p:txBody>
      </p:sp>
      <p:sp>
        <p:nvSpPr>
          <p:cNvPr id="18" name="Text 8"/>
          <p:cNvSpPr/>
          <p:nvPr/>
        </p:nvSpPr>
        <p:spPr>
          <a:xfrm>
            <a:off x="7635240" y="2478024"/>
            <a:ext cx="164592" cy="41148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640"/>
              </a:lnSpc>
              <a:buNone/>
            </a:pPr>
            <a:r>
              <a:rPr lang="en-US" sz="2200" dirty="0">
                <a:solidFill>
                  <a:srgbClr val="404040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2</a:t>
            </a:r>
            <a:endParaRPr lang="en-US" sz="2200" dirty="0"/>
          </a:p>
        </p:txBody>
      </p:sp>
      <p:sp>
        <p:nvSpPr>
          <p:cNvPr id="19" name="Text 9"/>
          <p:cNvSpPr/>
          <p:nvPr/>
        </p:nvSpPr>
        <p:spPr>
          <a:xfrm>
            <a:off x="1609344" y="4901184"/>
            <a:ext cx="5550408" cy="6309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470"/>
              </a:lnSpc>
              <a:buNone/>
            </a:pPr>
            <a:r>
              <a:rPr lang="en-US" sz="1760" dirty="0">
                <a:solidFill>
                  <a:srgbClr val="172748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Real Python: https://realpython.com/python-interface/</a:t>
            </a:r>
            <a:endParaRPr lang="en-US" sz="1760" dirty="0"/>
          </a:p>
        </p:txBody>
      </p:sp>
      <p:sp>
        <p:nvSpPr>
          <p:cNvPr id="20" name="Text 10"/>
          <p:cNvSpPr/>
          <p:nvPr/>
        </p:nvSpPr>
        <p:spPr>
          <a:xfrm>
            <a:off x="832104" y="1225296"/>
            <a:ext cx="12984480" cy="7040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5510"/>
              </a:lnSpc>
              <a:buNone/>
            </a:pPr>
            <a:r>
              <a:rPr lang="en-US" sz="4410" dirty="0">
                <a:solidFill>
                  <a:srgbClr val="183983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References</a:t>
            </a:r>
            <a:endParaRPr lang="en-US" sz="4410" dirty="0"/>
          </a:p>
        </p:txBody>
      </p:sp>
      <p:sp>
        <p:nvSpPr>
          <p:cNvPr id="21" name="Text 11"/>
          <p:cNvSpPr/>
          <p:nvPr/>
        </p:nvSpPr>
        <p:spPr>
          <a:xfrm>
            <a:off x="1609344" y="2468880"/>
            <a:ext cx="5550408" cy="6309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470"/>
              </a:lnSpc>
              <a:buNone/>
            </a:pPr>
            <a:r>
              <a:rPr lang="en-US" sz="1760" dirty="0">
                <a:solidFill>
                  <a:srgbClr val="172748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Python official documentation: https://docs.python.org/3/</a:t>
            </a:r>
            <a:endParaRPr lang="en-US" sz="1760" dirty="0"/>
          </a:p>
        </p:txBody>
      </p:sp>
      <p:sp>
        <p:nvSpPr>
          <p:cNvPr id="22" name="Text 12"/>
          <p:cNvSpPr/>
          <p:nvPr/>
        </p:nvSpPr>
        <p:spPr>
          <a:xfrm>
            <a:off x="832104" y="6126480"/>
            <a:ext cx="12984480" cy="6309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470"/>
              </a:lnSpc>
              <a:buNone/>
            </a:pPr>
            <a:r>
              <a:rPr lang="en-US" sz="1760" dirty="0">
                <a:solidFill>
                  <a:srgbClr val="172748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Thanks for the opportunity in presenting our Group Project, we are Group 7 of BSCPEOUMN 1-2. In behalf of all the members good day and have a nice weekend Sir!</a:t>
            </a:r>
            <a:endParaRPr lang="en-US" sz="1760" dirty="0"/>
          </a:p>
        </p:txBody>
      </p:sp>
      <p:sp>
        <p:nvSpPr>
          <p:cNvPr id="23" name="Text 13"/>
          <p:cNvSpPr/>
          <p:nvPr/>
        </p:nvSpPr>
        <p:spPr>
          <a:xfrm>
            <a:off x="8247888" y="4901184"/>
            <a:ext cx="5550408" cy="9418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470"/>
              </a:lnSpc>
              <a:buNone/>
            </a:pPr>
            <a:r>
              <a:rPr lang="en-US" sz="1760" dirty="0">
                <a:solidFill>
                  <a:srgbClr val="172748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TutorialsPoint Python OOP concepts: https://www.tutorialspoint.com/python/python_classes_objects.htm</a:t>
            </a:r>
            <a:endParaRPr lang="en-US" sz="1760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391957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1078992" y="5349240"/>
            <a:ext cx="598932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72748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7. References</a:t>
            </a:r>
            <a:endParaRPr lang="en-US" sz="2200" dirty="0"/>
          </a:p>
        </p:txBody>
      </p:sp>
      <p:sp>
        <p:nvSpPr>
          <p:cNvPr id="5" name="Text 1"/>
          <p:cNvSpPr/>
          <p:nvPr/>
        </p:nvSpPr>
        <p:spPr>
          <a:xfrm>
            <a:off x="1078992" y="3502152"/>
            <a:ext cx="598932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72748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1. Introduction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832104" y="2139696"/>
            <a:ext cx="12984480" cy="9692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7610"/>
              </a:lnSpc>
              <a:buNone/>
            </a:pPr>
            <a:r>
              <a:rPr lang="en-US" sz="6080" dirty="0">
                <a:solidFill>
                  <a:srgbClr val="183983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CONTENTS</a:t>
            </a:r>
            <a:endParaRPr lang="en-US" sz="6080" dirty="0"/>
          </a:p>
        </p:txBody>
      </p:sp>
      <p:sp>
        <p:nvSpPr>
          <p:cNvPr id="7" name="Text 3"/>
          <p:cNvSpPr/>
          <p:nvPr/>
        </p:nvSpPr>
        <p:spPr>
          <a:xfrm>
            <a:off x="7571232" y="4123944"/>
            <a:ext cx="598932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72748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4. Implementation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1078992" y="4123944"/>
            <a:ext cx="598932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72748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3. Methodology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7571232" y="4736592"/>
            <a:ext cx="598932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72748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6. Conclusion and Reflection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7571232" y="3502152"/>
            <a:ext cx="598932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72748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2. Objectives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1078992" y="4736592"/>
            <a:ext cx="598932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72748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5. Output and Results</a:t>
            </a:r>
            <a:endParaRPr lang="en-US" sz="22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104" y="6089904"/>
            <a:ext cx="12984480" cy="36576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832104" y="4279392"/>
            <a:ext cx="12984480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470"/>
              </a:lnSpc>
              <a:buNone/>
            </a:pPr>
            <a:endParaRPr lang="en-US" sz="1760" dirty="0"/>
          </a:p>
        </p:txBody>
      </p:sp>
      <p:sp>
        <p:nvSpPr>
          <p:cNvPr id="6" name="Text 1"/>
          <p:cNvSpPr/>
          <p:nvPr/>
        </p:nvSpPr>
        <p:spPr>
          <a:xfrm>
            <a:off x="832104" y="3703320"/>
            <a:ext cx="12984480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470"/>
              </a:lnSpc>
              <a:buNone/>
            </a:pPr>
            <a:endParaRPr lang="en-US" sz="1760" dirty="0"/>
          </a:p>
        </p:txBody>
      </p:sp>
      <p:sp>
        <p:nvSpPr>
          <p:cNvPr id="7" name="Text 2"/>
          <p:cNvSpPr/>
          <p:nvPr/>
        </p:nvSpPr>
        <p:spPr>
          <a:xfrm>
            <a:off x="832104" y="4864608"/>
            <a:ext cx="12984480" cy="9692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r">
              <a:lnSpc>
                <a:spcPts val="7610"/>
              </a:lnSpc>
              <a:buNone/>
            </a:pPr>
            <a:r>
              <a:rPr lang="en-US" sz="6080" dirty="0">
                <a:solidFill>
                  <a:srgbClr val="183983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Introduction</a:t>
            </a:r>
            <a:endParaRPr lang="en-US" sz="6080" dirty="0"/>
          </a:p>
        </p:txBody>
      </p:sp>
      <p:sp>
        <p:nvSpPr>
          <p:cNvPr id="8" name="Text 3"/>
          <p:cNvSpPr/>
          <p:nvPr/>
        </p:nvSpPr>
        <p:spPr>
          <a:xfrm>
            <a:off x="832104" y="6391656"/>
            <a:ext cx="12984480" cy="25603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70"/>
              </a:lnSpc>
              <a:buNone/>
            </a:pPr>
            <a:r>
              <a:rPr lang="en-US" sz="1410" dirty="0">
                <a:solidFill>
                  <a:srgbClr val="172748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</a:t>
            </a:r>
            <a:endParaRPr lang="en-US" sz="1410" dirty="0"/>
          </a:p>
        </p:txBody>
      </p:sp>
      <p:sp>
        <p:nvSpPr>
          <p:cNvPr id="9" name="Text 4"/>
          <p:cNvSpPr/>
          <p:nvPr/>
        </p:nvSpPr>
        <p:spPr>
          <a:xfrm>
            <a:off x="832104" y="1335024"/>
            <a:ext cx="12984480" cy="21031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6540"/>
              </a:lnSpc>
              <a:buNone/>
            </a:pPr>
            <a:r>
              <a:rPr lang="en-US" sz="13230" dirty="0">
                <a:solidFill>
                  <a:srgbClr val="183983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01</a:t>
            </a:r>
            <a:endParaRPr lang="en-US" sz="1323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248" y="3785616"/>
            <a:ext cx="457200" cy="493776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248" y="2249424"/>
            <a:ext cx="457200" cy="493776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248" y="5943600"/>
            <a:ext cx="457200" cy="493776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0648" y="3785616"/>
            <a:ext cx="457200" cy="493776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0648" y="2249424"/>
            <a:ext cx="457200" cy="493776"/>
          </a:xfrm>
          <a:prstGeom prst="rect">
            <a:avLst/>
          </a:prstGeom>
        </p:spPr>
      </p:pic>
      <p:sp>
        <p:nvSpPr>
          <p:cNvPr id="9" name="Text 0"/>
          <p:cNvSpPr/>
          <p:nvPr/>
        </p:nvSpPr>
        <p:spPr>
          <a:xfrm>
            <a:off x="1005840" y="3822192"/>
            <a:ext cx="164592" cy="41148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640"/>
              </a:lnSpc>
              <a:buNone/>
            </a:pPr>
            <a:r>
              <a:rPr lang="en-US" sz="2200" dirty="0">
                <a:solidFill>
                  <a:srgbClr val="404040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3</a:t>
            </a:r>
            <a:endParaRPr lang="en-US" sz="2200" dirty="0"/>
          </a:p>
        </p:txBody>
      </p:sp>
      <p:sp>
        <p:nvSpPr>
          <p:cNvPr id="10" name="Text 1"/>
          <p:cNvSpPr/>
          <p:nvPr/>
        </p:nvSpPr>
        <p:spPr>
          <a:xfrm>
            <a:off x="1005840" y="2295144"/>
            <a:ext cx="164592" cy="41148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640"/>
              </a:lnSpc>
              <a:buNone/>
            </a:pPr>
            <a:r>
              <a:rPr lang="en-US" sz="2200" dirty="0">
                <a:solidFill>
                  <a:srgbClr val="404040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1</a:t>
            </a:r>
            <a:endParaRPr lang="en-US" sz="2200" dirty="0"/>
          </a:p>
        </p:txBody>
      </p:sp>
      <p:sp>
        <p:nvSpPr>
          <p:cNvPr id="11" name="Text 2"/>
          <p:cNvSpPr/>
          <p:nvPr/>
        </p:nvSpPr>
        <p:spPr>
          <a:xfrm>
            <a:off x="1609344" y="3822192"/>
            <a:ext cx="5550408" cy="15727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470"/>
              </a:lnSpc>
              <a:buNone/>
            </a:pPr>
            <a:r>
              <a:rPr lang="en-US" sz="1760" dirty="0">
                <a:solidFill>
                  <a:srgbClr val="172748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Systems like these are commonly found in smart homes, commercial buildings, and industrial settings, where real-time detection of motion or hazardous environmental conditions is critical to safety and security.</a:t>
            </a:r>
            <a:endParaRPr lang="en-US" sz="1760" dirty="0"/>
          </a:p>
        </p:txBody>
      </p:sp>
      <p:sp>
        <p:nvSpPr>
          <p:cNvPr id="12" name="Text 3"/>
          <p:cNvSpPr/>
          <p:nvPr/>
        </p:nvSpPr>
        <p:spPr>
          <a:xfrm>
            <a:off x="1005840" y="5980176"/>
            <a:ext cx="164592" cy="41148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640"/>
              </a:lnSpc>
              <a:buNone/>
            </a:pPr>
            <a:r>
              <a:rPr lang="en-US" sz="2200" dirty="0">
                <a:solidFill>
                  <a:srgbClr val="404040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5</a:t>
            </a:r>
            <a:endParaRPr lang="en-US" sz="2200" dirty="0"/>
          </a:p>
        </p:txBody>
      </p:sp>
      <p:sp>
        <p:nvSpPr>
          <p:cNvPr id="13" name="Text 4"/>
          <p:cNvSpPr/>
          <p:nvPr/>
        </p:nvSpPr>
        <p:spPr>
          <a:xfrm>
            <a:off x="1609344" y="2286000"/>
            <a:ext cx="5550408" cy="9418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470"/>
              </a:lnSpc>
              <a:buNone/>
            </a:pPr>
            <a:r>
              <a:rPr lang="en-US" sz="1760" dirty="0">
                <a:solidFill>
                  <a:srgbClr val="172748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This project simulates a basic home or office alarm system that detects motion or high temperature and triggers an alarm.</a:t>
            </a:r>
            <a:endParaRPr lang="en-US" sz="1760" dirty="0"/>
          </a:p>
        </p:txBody>
      </p:sp>
      <p:sp>
        <p:nvSpPr>
          <p:cNvPr id="14" name="Text 5"/>
          <p:cNvSpPr/>
          <p:nvPr/>
        </p:nvSpPr>
        <p:spPr>
          <a:xfrm>
            <a:off x="7635240" y="3822192"/>
            <a:ext cx="164592" cy="41148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640"/>
              </a:lnSpc>
              <a:buNone/>
            </a:pPr>
            <a:r>
              <a:rPr lang="en-US" sz="2200" dirty="0">
                <a:solidFill>
                  <a:srgbClr val="404040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4</a:t>
            </a:r>
            <a:endParaRPr lang="en-US" sz="2200" dirty="0"/>
          </a:p>
        </p:txBody>
      </p:sp>
      <p:sp>
        <p:nvSpPr>
          <p:cNvPr id="15" name="Text 6"/>
          <p:cNvSpPr/>
          <p:nvPr/>
        </p:nvSpPr>
        <p:spPr>
          <a:xfrm>
            <a:off x="8247888" y="3822192"/>
            <a:ext cx="5550408" cy="15727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470"/>
              </a:lnSpc>
              <a:buNone/>
            </a:pPr>
            <a:r>
              <a:rPr lang="en-US" sz="1760" dirty="0">
                <a:solidFill>
                  <a:srgbClr val="172748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The application acts as a simplified prototype of a physical alarm system, providing a digital environment where virtual sensors detect conditions based on configurable parameters and notify the user accordingly.</a:t>
            </a:r>
            <a:endParaRPr lang="en-US" sz="1760" dirty="0"/>
          </a:p>
        </p:txBody>
      </p:sp>
      <p:sp>
        <p:nvSpPr>
          <p:cNvPr id="16" name="Text 7"/>
          <p:cNvSpPr/>
          <p:nvPr/>
        </p:nvSpPr>
        <p:spPr>
          <a:xfrm>
            <a:off x="832104" y="1042416"/>
            <a:ext cx="12984480" cy="7040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5510"/>
              </a:lnSpc>
              <a:buNone/>
            </a:pPr>
            <a:r>
              <a:rPr lang="en-US" sz="4410" dirty="0">
                <a:solidFill>
                  <a:srgbClr val="183983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Introduction</a:t>
            </a:r>
            <a:endParaRPr lang="en-US" sz="4410" dirty="0"/>
          </a:p>
        </p:txBody>
      </p:sp>
      <p:sp>
        <p:nvSpPr>
          <p:cNvPr id="17" name="Text 8"/>
          <p:cNvSpPr/>
          <p:nvPr/>
        </p:nvSpPr>
        <p:spPr>
          <a:xfrm>
            <a:off x="1609344" y="5980176"/>
            <a:ext cx="5550408" cy="9418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470"/>
              </a:lnSpc>
              <a:buNone/>
            </a:pPr>
            <a:r>
              <a:rPr lang="en-US" sz="1760" dirty="0">
                <a:solidFill>
                  <a:srgbClr val="172748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The simulation includes sound alerts, log tracking, and visual feedback through a user-friendly graphical interface.</a:t>
            </a:r>
            <a:endParaRPr lang="en-US" sz="1760" dirty="0"/>
          </a:p>
        </p:txBody>
      </p:sp>
      <p:sp>
        <p:nvSpPr>
          <p:cNvPr id="18" name="Text 9"/>
          <p:cNvSpPr/>
          <p:nvPr/>
        </p:nvSpPr>
        <p:spPr>
          <a:xfrm>
            <a:off x="7635240" y="2295144"/>
            <a:ext cx="164592" cy="41148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640"/>
              </a:lnSpc>
              <a:buNone/>
            </a:pPr>
            <a:r>
              <a:rPr lang="en-US" sz="2200" dirty="0">
                <a:solidFill>
                  <a:srgbClr val="404040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2</a:t>
            </a:r>
            <a:endParaRPr lang="en-US" sz="2200" dirty="0"/>
          </a:p>
        </p:txBody>
      </p:sp>
      <p:sp>
        <p:nvSpPr>
          <p:cNvPr id="19" name="Text 10"/>
          <p:cNvSpPr/>
          <p:nvPr/>
        </p:nvSpPr>
        <p:spPr>
          <a:xfrm>
            <a:off x="8247888" y="2286000"/>
            <a:ext cx="5550408" cy="9418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470"/>
              </a:lnSpc>
              <a:buNone/>
            </a:pPr>
            <a:r>
              <a:rPr lang="en-US" sz="1760" dirty="0">
                <a:solidFill>
                  <a:srgbClr val="172748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It mimics a real-life security system using Object-Oriented Programming (OOP) and GUI principles in Python.</a:t>
            </a:r>
            <a:endParaRPr lang="en-US" sz="176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104" y="6089904"/>
            <a:ext cx="12984480" cy="36576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832104" y="4279392"/>
            <a:ext cx="12984480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470"/>
              </a:lnSpc>
              <a:buNone/>
            </a:pPr>
            <a:endParaRPr lang="en-US" sz="1760" dirty="0"/>
          </a:p>
        </p:txBody>
      </p:sp>
      <p:sp>
        <p:nvSpPr>
          <p:cNvPr id="6" name="Text 1"/>
          <p:cNvSpPr/>
          <p:nvPr/>
        </p:nvSpPr>
        <p:spPr>
          <a:xfrm>
            <a:off x="832104" y="1335024"/>
            <a:ext cx="12984480" cy="21031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6540"/>
              </a:lnSpc>
              <a:buNone/>
            </a:pPr>
            <a:r>
              <a:rPr lang="en-US" sz="13230" dirty="0">
                <a:solidFill>
                  <a:srgbClr val="183983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02</a:t>
            </a:r>
            <a:endParaRPr lang="en-US" sz="13230" dirty="0"/>
          </a:p>
        </p:txBody>
      </p:sp>
      <p:sp>
        <p:nvSpPr>
          <p:cNvPr id="7" name="Text 2"/>
          <p:cNvSpPr/>
          <p:nvPr/>
        </p:nvSpPr>
        <p:spPr>
          <a:xfrm>
            <a:off x="832104" y="3703320"/>
            <a:ext cx="12984480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470"/>
              </a:lnSpc>
              <a:buNone/>
            </a:pPr>
            <a:endParaRPr lang="en-US" sz="1760" dirty="0"/>
          </a:p>
        </p:txBody>
      </p:sp>
      <p:sp>
        <p:nvSpPr>
          <p:cNvPr id="8" name="Text 3"/>
          <p:cNvSpPr/>
          <p:nvPr/>
        </p:nvSpPr>
        <p:spPr>
          <a:xfrm>
            <a:off x="832104" y="4864608"/>
            <a:ext cx="12984480" cy="9692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r">
              <a:lnSpc>
                <a:spcPts val="7610"/>
              </a:lnSpc>
              <a:buNone/>
            </a:pPr>
            <a:r>
              <a:rPr lang="en-US" sz="6080" dirty="0">
                <a:solidFill>
                  <a:srgbClr val="183983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Objectives</a:t>
            </a:r>
            <a:endParaRPr lang="en-US" sz="6080" dirty="0"/>
          </a:p>
        </p:txBody>
      </p:sp>
      <p:sp>
        <p:nvSpPr>
          <p:cNvPr id="9" name="Text 4"/>
          <p:cNvSpPr/>
          <p:nvPr/>
        </p:nvSpPr>
        <p:spPr>
          <a:xfrm>
            <a:off x="832104" y="6391656"/>
            <a:ext cx="12984480" cy="25603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70"/>
              </a:lnSpc>
              <a:buNone/>
            </a:pPr>
            <a:r>
              <a:rPr lang="en-US" sz="1410" dirty="0">
                <a:solidFill>
                  <a:srgbClr val="172748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</a:t>
            </a:r>
            <a:endParaRPr lang="en-US" sz="141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973836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973836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248" y="5705856"/>
            <a:ext cx="2569464" cy="950976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1936" y="1636776"/>
            <a:ext cx="2569464" cy="950976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28832" y="1636776"/>
            <a:ext cx="2569464" cy="950976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5040" y="1636776"/>
            <a:ext cx="2569464" cy="950976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8144" y="1636776"/>
            <a:ext cx="2569464" cy="950976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248" y="1636776"/>
            <a:ext cx="2569464" cy="950976"/>
          </a:xfrm>
          <a:prstGeom prst="rect">
            <a:avLst/>
          </a:prstGeom>
        </p:spPr>
      </p:pic>
      <p:sp>
        <p:nvSpPr>
          <p:cNvPr id="10" name="Text 0"/>
          <p:cNvSpPr/>
          <p:nvPr/>
        </p:nvSpPr>
        <p:spPr>
          <a:xfrm>
            <a:off x="1078992" y="2935224"/>
            <a:ext cx="2103120" cy="18836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2470"/>
              </a:lnSpc>
              <a:buNone/>
            </a:pPr>
            <a:r>
              <a:rPr lang="en-US" sz="1760" dirty="0">
                <a:solidFill>
                  <a:srgbClr val="172748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Simulate a realistic alarm detection system using motion and temperature sensors.</a:t>
            </a:r>
            <a:endParaRPr lang="en-US" sz="1760" dirty="0"/>
          </a:p>
        </p:txBody>
      </p:sp>
      <p:sp>
        <p:nvSpPr>
          <p:cNvPr id="11" name="Text 1"/>
          <p:cNvSpPr/>
          <p:nvPr/>
        </p:nvSpPr>
        <p:spPr>
          <a:xfrm>
            <a:off x="832104" y="649224"/>
            <a:ext cx="12984480" cy="7040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5510"/>
              </a:lnSpc>
              <a:buNone/>
            </a:pPr>
            <a:r>
              <a:rPr lang="en-US" sz="4410" dirty="0">
                <a:solidFill>
                  <a:srgbClr val="183983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Objectives</a:t>
            </a:r>
            <a:endParaRPr lang="en-US" sz="4410" dirty="0"/>
          </a:p>
        </p:txBody>
      </p:sp>
      <p:sp>
        <p:nvSpPr>
          <p:cNvPr id="12" name="Text 2"/>
          <p:cNvSpPr/>
          <p:nvPr/>
        </p:nvSpPr>
        <p:spPr>
          <a:xfrm>
            <a:off x="2048256" y="5980176"/>
            <a:ext cx="164592" cy="41148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640"/>
              </a:lnSpc>
              <a:buNone/>
            </a:pPr>
            <a:r>
              <a:rPr lang="en-US" sz="2200" dirty="0">
                <a:solidFill>
                  <a:srgbClr val="404040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6</a:t>
            </a:r>
            <a:endParaRPr lang="en-US" sz="2200" dirty="0"/>
          </a:p>
        </p:txBody>
      </p:sp>
      <p:sp>
        <p:nvSpPr>
          <p:cNvPr id="13" name="Text 3"/>
          <p:cNvSpPr/>
          <p:nvPr/>
        </p:nvSpPr>
        <p:spPr>
          <a:xfrm>
            <a:off x="9838944" y="1901952"/>
            <a:ext cx="164592" cy="41148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640"/>
              </a:lnSpc>
              <a:buNone/>
            </a:pPr>
            <a:r>
              <a:rPr lang="en-US" sz="2200" dirty="0">
                <a:solidFill>
                  <a:srgbClr val="404040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4</a:t>
            </a:r>
            <a:endParaRPr lang="en-US" sz="2200" dirty="0"/>
          </a:p>
        </p:txBody>
      </p:sp>
      <p:sp>
        <p:nvSpPr>
          <p:cNvPr id="14" name="Text 4"/>
          <p:cNvSpPr/>
          <p:nvPr/>
        </p:nvSpPr>
        <p:spPr>
          <a:xfrm>
            <a:off x="3675888" y="2935224"/>
            <a:ext cx="2103120" cy="2514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2470"/>
              </a:lnSpc>
              <a:buNone/>
            </a:pPr>
            <a:r>
              <a:rPr lang="en-US" sz="1760" dirty="0">
                <a:solidFill>
                  <a:srgbClr val="172748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Demonstrate practical application of key OOP principles: abstraction, inheritance, encapsulation, and polymorphism.</a:t>
            </a:r>
            <a:endParaRPr lang="en-US" sz="1760" dirty="0"/>
          </a:p>
        </p:txBody>
      </p:sp>
      <p:sp>
        <p:nvSpPr>
          <p:cNvPr id="15" name="Text 5"/>
          <p:cNvSpPr/>
          <p:nvPr/>
        </p:nvSpPr>
        <p:spPr>
          <a:xfrm>
            <a:off x="12435840" y="1901952"/>
            <a:ext cx="164592" cy="41148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640"/>
              </a:lnSpc>
              <a:buNone/>
            </a:pPr>
            <a:r>
              <a:rPr lang="en-US" sz="2200" dirty="0">
                <a:solidFill>
                  <a:srgbClr val="404040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5</a:t>
            </a:r>
            <a:endParaRPr lang="en-US" sz="2200" dirty="0"/>
          </a:p>
        </p:txBody>
      </p:sp>
      <p:sp>
        <p:nvSpPr>
          <p:cNvPr id="16" name="Text 6"/>
          <p:cNvSpPr/>
          <p:nvPr/>
        </p:nvSpPr>
        <p:spPr>
          <a:xfrm>
            <a:off x="8869680" y="2935224"/>
            <a:ext cx="2103120" cy="18836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2470"/>
              </a:lnSpc>
              <a:buNone/>
            </a:pPr>
            <a:r>
              <a:rPr lang="en-US" sz="1760" dirty="0">
                <a:solidFill>
                  <a:srgbClr val="172748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Implement logging functionality to track and store sensor activity with real-time timestamps.</a:t>
            </a:r>
            <a:endParaRPr lang="en-US" sz="1760" dirty="0"/>
          </a:p>
        </p:txBody>
      </p:sp>
      <p:sp>
        <p:nvSpPr>
          <p:cNvPr id="17" name="Text 7"/>
          <p:cNvSpPr/>
          <p:nvPr/>
        </p:nvSpPr>
        <p:spPr>
          <a:xfrm>
            <a:off x="6272784" y="2935224"/>
            <a:ext cx="2103120" cy="15727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2470"/>
              </a:lnSpc>
              <a:buNone/>
            </a:pPr>
            <a:r>
              <a:rPr lang="en-US" sz="1760" dirty="0">
                <a:solidFill>
                  <a:srgbClr val="172748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Provide an interactive graphical interface using tkinter to control the system.</a:t>
            </a:r>
            <a:endParaRPr lang="en-US" sz="1760" dirty="0"/>
          </a:p>
        </p:txBody>
      </p:sp>
      <p:sp>
        <p:nvSpPr>
          <p:cNvPr id="18" name="Text 8"/>
          <p:cNvSpPr/>
          <p:nvPr/>
        </p:nvSpPr>
        <p:spPr>
          <a:xfrm>
            <a:off x="7242048" y="1901952"/>
            <a:ext cx="164592" cy="41148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640"/>
              </a:lnSpc>
              <a:buNone/>
            </a:pPr>
            <a:r>
              <a:rPr lang="en-US" sz="2200" dirty="0">
                <a:solidFill>
                  <a:srgbClr val="404040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3</a:t>
            </a:r>
            <a:endParaRPr lang="en-US" sz="2200" dirty="0"/>
          </a:p>
        </p:txBody>
      </p:sp>
      <p:sp>
        <p:nvSpPr>
          <p:cNvPr id="19" name="Text 9"/>
          <p:cNvSpPr/>
          <p:nvPr/>
        </p:nvSpPr>
        <p:spPr>
          <a:xfrm>
            <a:off x="4645152" y="1901952"/>
            <a:ext cx="164592" cy="41148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640"/>
              </a:lnSpc>
              <a:buNone/>
            </a:pPr>
            <a:r>
              <a:rPr lang="en-US" sz="2200" dirty="0">
                <a:solidFill>
                  <a:srgbClr val="404040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2</a:t>
            </a:r>
            <a:endParaRPr lang="en-US" sz="2200" dirty="0"/>
          </a:p>
        </p:txBody>
      </p:sp>
      <p:sp>
        <p:nvSpPr>
          <p:cNvPr id="20" name="Text 10"/>
          <p:cNvSpPr/>
          <p:nvPr/>
        </p:nvSpPr>
        <p:spPr>
          <a:xfrm>
            <a:off x="1078992" y="7004304"/>
            <a:ext cx="2103120" cy="15727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2470"/>
              </a:lnSpc>
              <a:buNone/>
            </a:pPr>
            <a:r>
              <a:rPr lang="en-US" sz="1760" dirty="0">
                <a:solidFill>
                  <a:srgbClr val="172748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Enable theme switching between light and dark modes for better usability.</a:t>
            </a:r>
            <a:endParaRPr lang="en-US" sz="1760" dirty="0"/>
          </a:p>
        </p:txBody>
      </p:sp>
      <p:sp>
        <p:nvSpPr>
          <p:cNvPr id="21" name="Text 11"/>
          <p:cNvSpPr/>
          <p:nvPr/>
        </p:nvSpPr>
        <p:spPr>
          <a:xfrm>
            <a:off x="2048256" y="1901952"/>
            <a:ext cx="164592" cy="41148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640"/>
              </a:lnSpc>
              <a:buNone/>
            </a:pPr>
            <a:r>
              <a:rPr lang="en-US" sz="2200" dirty="0">
                <a:solidFill>
                  <a:srgbClr val="404040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1</a:t>
            </a:r>
            <a:endParaRPr lang="en-US" sz="2200" dirty="0"/>
          </a:p>
        </p:txBody>
      </p:sp>
      <p:sp>
        <p:nvSpPr>
          <p:cNvPr id="22" name="Text 12"/>
          <p:cNvSpPr/>
          <p:nvPr/>
        </p:nvSpPr>
        <p:spPr>
          <a:xfrm>
            <a:off x="11466576" y="2935224"/>
            <a:ext cx="2103120" cy="15727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2470"/>
              </a:lnSpc>
              <a:buNone/>
            </a:pPr>
            <a:r>
              <a:rPr lang="en-US" sz="1760" dirty="0">
                <a:solidFill>
                  <a:srgbClr val="172748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Trigger alarm sounds via pygame when critical conditions are detected.</a:t>
            </a:r>
            <a:endParaRPr lang="en-US" sz="176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104" y="6089904"/>
            <a:ext cx="12984480" cy="36576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832104" y="4279392"/>
            <a:ext cx="12984480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470"/>
              </a:lnSpc>
              <a:buNone/>
            </a:pPr>
            <a:endParaRPr lang="en-US" sz="1760" dirty="0"/>
          </a:p>
        </p:txBody>
      </p:sp>
      <p:sp>
        <p:nvSpPr>
          <p:cNvPr id="6" name="Text 1"/>
          <p:cNvSpPr/>
          <p:nvPr/>
        </p:nvSpPr>
        <p:spPr>
          <a:xfrm>
            <a:off x="832104" y="3703320"/>
            <a:ext cx="12984480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470"/>
              </a:lnSpc>
              <a:buNone/>
            </a:pPr>
            <a:endParaRPr lang="en-US" sz="1760" dirty="0"/>
          </a:p>
        </p:txBody>
      </p:sp>
      <p:sp>
        <p:nvSpPr>
          <p:cNvPr id="7" name="Text 2"/>
          <p:cNvSpPr/>
          <p:nvPr/>
        </p:nvSpPr>
        <p:spPr>
          <a:xfrm>
            <a:off x="832104" y="1335024"/>
            <a:ext cx="12984480" cy="21031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6540"/>
              </a:lnSpc>
              <a:buNone/>
            </a:pPr>
            <a:r>
              <a:rPr lang="en-US" sz="13230" dirty="0">
                <a:solidFill>
                  <a:srgbClr val="183983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03</a:t>
            </a:r>
            <a:endParaRPr lang="en-US" sz="13230" dirty="0"/>
          </a:p>
        </p:txBody>
      </p:sp>
      <p:sp>
        <p:nvSpPr>
          <p:cNvPr id="8" name="Text 3"/>
          <p:cNvSpPr/>
          <p:nvPr/>
        </p:nvSpPr>
        <p:spPr>
          <a:xfrm>
            <a:off x="832104" y="4864608"/>
            <a:ext cx="12984480" cy="9692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r">
              <a:lnSpc>
                <a:spcPts val="7610"/>
              </a:lnSpc>
              <a:buNone/>
            </a:pPr>
            <a:r>
              <a:rPr lang="en-US" sz="6080" dirty="0">
                <a:solidFill>
                  <a:srgbClr val="183983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Methodology</a:t>
            </a:r>
            <a:endParaRPr lang="en-US" sz="6080" dirty="0"/>
          </a:p>
        </p:txBody>
      </p:sp>
      <p:sp>
        <p:nvSpPr>
          <p:cNvPr id="9" name="Text 4"/>
          <p:cNvSpPr/>
          <p:nvPr/>
        </p:nvSpPr>
        <p:spPr>
          <a:xfrm>
            <a:off x="832104" y="6391656"/>
            <a:ext cx="12984480" cy="25603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70"/>
              </a:lnSpc>
              <a:buNone/>
            </a:pPr>
            <a:r>
              <a:rPr lang="en-US" sz="1410" dirty="0">
                <a:solidFill>
                  <a:srgbClr val="172748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</a:t>
            </a:r>
            <a:endParaRPr lang="en-US" sz="141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9811512"/>
          </a:xfrm>
          <a:prstGeom prst="rect">
            <a:avLst/>
          </a:prstGeom>
        </p:spPr>
      </p:pic>
      <p:graphicFrame>
        <p:nvGraphicFramePr>
          <p:cNvPr id="9" name="Table 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9011935"/>
              </p:ext>
            </p:extLst>
          </p:nvPr>
        </p:nvGraphicFramePr>
        <p:xfrm>
          <a:off x="832104" y="1618488"/>
          <a:ext cx="12947904" cy="7589520"/>
        </p:xfrm>
        <a:graphic>
          <a:graphicData uri="http://schemas.openxmlformats.org/drawingml/2006/table">
            <a:tbl>
              <a:tblPr/>
              <a:tblGrid>
                <a:gridCol w="64739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739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86968"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1570"/>
                        </a:lnSpc>
                        <a:buNone/>
                      </a:pPr>
                      <a:r>
                        <a:rPr lang="en-US" sz="1120" dirty="0">
                          <a:solidFill>
                            <a:srgbClr val="172748"/>
                          </a:solidFill>
                          <a:latin typeface="思源黑体-思源黑体-Medium" pitchFamily="34" charset="0"/>
                          <a:ea typeface="思源黑体-思源黑体-Medium" pitchFamily="34" charset="-122"/>
                          <a:cs typeface="思源黑体-思源黑体-Medium" pitchFamily="34" charset="-120"/>
                        </a:rPr>
                        <a:t>Class</a:t>
                      </a:r>
                      <a:endParaRPr lang="en-US" sz="1200" dirty="0"/>
                    </a:p>
                  </a:txBody>
                  <a:tcPr marL="234950" marR="234950" marT="234950" marB="234950">
                    <a:lnL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1570"/>
                        </a:lnSpc>
                        <a:buNone/>
                      </a:pPr>
                      <a:r>
                        <a:rPr lang="en-US" sz="1120" dirty="0">
                          <a:solidFill>
                            <a:srgbClr val="172748"/>
                          </a:solidFill>
                          <a:latin typeface="思源黑体-思源黑体-Medium" pitchFamily="34" charset="0"/>
                          <a:ea typeface="思源黑体-思源黑体-Medium" pitchFamily="34" charset="-122"/>
                          <a:cs typeface="思源黑体-思源黑体-Medium" pitchFamily="34" charset="-120"/>
                        </a:rPr>
                        <a:t>Description</a:t>
                      </a:r>
                      <a:endParaRPr lang="en-US" sz="1200" dirty="0"/>
                    </a:p>
                  </a:txBody>
                  <a:tcPr marL="234950" marR="234950" marT="234950" marB="234950">
                    <a:lnL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16152"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1570"/>
                        </a:lnSpc>
                        <a:buNone/>
                      </a:pPr>
                      <a:r>
                        <a:rPr lang="en-US" sz="1120" dirty="0">
                          <a:solidFill>
                            <a:srgbClr val="172748"/>
                          </a:solidFill>
                          <a:latin typeface="思源黑体-思源黑体-Medium" pitchFamily="34" charset="0"/>
                          <a:ea typeface="思源黑体-思源黑体-Medium" pitchFamily="34" charset="-122"/>
                          <a:cs typeface="思源黑体-思源黑体-Medium" pitchFamily="34" charset="-120"/>
                        </a:rPr>
                        <a:t>Sensor</a:t>
                      </a:r>
                      <a:endParaRPr lang="en-US" sz="1200" dirty="0"/>
                    </a:p>
                  </a:txBody>
                  <a:tcPr marL="234950" marR="234950" marT="234950" marB="234950">
                    <a:lnL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1570"/>
                        </a:lnSpc>
                        <a:buNone/>
                      </a:pPr>
                      <a:r>
                        <a:rPr lang="en-US" sz="1120" dirty="0">
                          <a:solidFill>
                            <a:srgbClr val="172748"/>
                          </a:solidFill>
                          <a:latin typeface="思源黑体-思源黑体-Medium" pitchFamily="34" charset="0"/>
                          <a:ea typeface="思源黑体-思源黑体-Medium" pitchFamily="34" charset="-122"/>
                          <a:cs typeface="思源黑体-思源黑体-Medium" pitchFamily="34" charset="-120"/>
                        </a:rPr>
                        <a:t>Abstract base class for all sensors. It enforces the presence of a detect() method for derived classes.</a:t>
                      </a:r>
                      <a:endParaRPr lang="en-US" sz="1200" dirty="0"/>
                    </a:p>
                  </a:txBody>
                  <a:tcPr marL="234950" marR="234950" marT="234950" marB="234950">
                    <a:lnL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16152"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1570"/>
                        </a:lnSpc>
                        <a:buNone/>
                      </a:pPr>
                      <a:r>
                        <a:rPr lang="en-US" sz="1120" dirty="0">
                          <a:solidFill>
                            <a:srgbClr val="172748"/>
                          </a:solidFill>
                          <a:latin typeface="思源黑体-思源黑体-Medium" pitchFamily="34" charset="0"/>
                          <a:ea typeface="思源黑体-思源黑体-Medium" pitchFamily="34" charset="-122"/>
                          <a:cs typeface="思源黑体-思源黑体-Medium" pitchFamily="34" charset="-120"/>
                        </a:rPr>
                        <a:t>MotionSensor</a:t>
                      </a:r>
                      <a:endParaRPr lang="en-US" sz="1200" dirty="0"/>
                    </a:p>
                  </a:txBody>
                  <a:tcPr marL="234950" marR="234950" marT="234950" marB="234950">
                    <a:lnL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1570"/>
                        </a:lnSpc>
                        <a:buNone/>
                      </a:pPr>
                      <a:r>
                        <a:rPr lang="en-US" sz="1120" dirty="0">
                          <a:solidFill>
                            <a:srgbClr val="172748"/>
                          </a:solidFill>
                          <a:latin typeface="思源黑体-思源黑体-Medium" pitchFamily="34" charset="0"/>
                          <a:ea typeface="思源黑体-思源黑体-Medium" pitchFamily="34" charset="-122"/>
                          <a:cs typeface="思源黑体-思源黑体-Medium" pitchFamily="34" charset="-120"/>
                        </a:rPr>
                        <a:t>Inherits from Sensor. Simulates motion detection using random numbers and a user-defined sensitivity level.</a:t>
                      </a:r>
                      <a:endParaRPr lang="en-US" sz="1200" dirty="0"/>
                    </a:p>
                  </a:txBody>
                  <a:tcPr marL="234950" marR="234950" marT="234950" marB="234950">
                    <a:lnL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16152"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1570"/>
                        </a:lnSpc>
                        <a:buNone/>
                      </a:pPr>
                      <a:r>
                        <a:rPr lang="en-US" sz="1120" dirty="0">
                          <a:solidFill>
                            <a:srgbClr val="172748"/>
                          </a:solidFill>
                          <a:latin typeface="思源黑体-思源黑体-Medium" pitchFamily="34" charset="0"/>
                          <a:ea typeface="思源黑体-思源黑体-Medium" pitchFamily="34" charset="-122"/>
                          <a:cs typeface="思源黑体-思源黑体-Medium" pitchFamily="34" charset="-120"/>
                        </a:rPr>
                        <a:t>TemperatureSensor</a:t>
                      </a:r>
                      <a:endParaRPr lang="en-US" sz="1200" dirty="0"/>
                    </a:p>
                  </a:txBody>
                  <a:tcPr marL="234950" marR="234950" marT="234950" marB="234950">
                    <a:lnL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1570"/>
                        </a:lnSpc>
                        <a:buNone/>
                      </a:pPr>
                      <a:r>
                        <a:rPr lang="en-US" sz="1120" dirty="0">
                          <a:solidFill>
                            <a:srgbClr val="172748"/>
                          </a:solidFill>
                          <a:latin typeface="思源黑体-思源黑体-Medium" pitchFamily="34" charset="0"/>
                          <a:ea typeface="思源黑体-思源黑体-Medium" pitchFamily="34" charset="-122"/>
                          <a:cs typeface="思源黑体-思源黑体-Medium" pitchFamily="34" charset="-120"/>
                        </a:rPr>
                        <a:t>Inherits from Sensor. Simulates temperature readings and returns detection based on a defined threshold.</a:t>
                      </a:r>
                      <a:endParaRPr lang="en-US" sz="1200" dirty="0"/>
                    </a:p>
                  </a:txBody>
                  <a:tcPr marL="234950" marR="234950" marT="234950" marB="234950">
                    <a:lnL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27048"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1570"/>
                        </a:lnSpc>
                        <a:buNone/>
                      </a:pPr>
                      <a:r>
                        <a:rPr lang="en-US" sz="1120" dirty="0">
                          <a:solidFill>
                            <a:srgbClr val="172748"/>
                          </a:solidFill>
                          <a:latin typeface="思源黑体-思源黑体-Medium" pitchFamily="34" charset="0"/>
                          <a:ea typeface="思源黑体-思源黑体-Medium" pitchFamily="34" charset="-122"/>
                          <a:cs typeface="思源黑体-思源黑体-Medium" pitchFamily="34" charset="-120"/>
                        </a:rPr>
                        <a:t>Alarm</a:t>
                      </a:r>
                      <a:endParaRPr lang="en-US" sz="1200" dirty="0"/>
                    </a:p>
                  </a:txBody>
                  <a:tcPr marL="234950" marR="234950" marT="234950" marB="234950">
                    <a:lnL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1570"/>
                        </a:lnSpc>
                        <a:buNone/>
                      </a:pPr>
                      <a:r>
                        <a:rPr lang="en-US" sz="1120" dirty="0">
                          <a:solidFill>
                            <a:srgbClr val="172748"/>
                          </a:solidFill>
                          <a:latin typeface="思源黑体-思源黑体-Medium" pitchFamily="34" charset="0"/>
                          <a:ea typeface="思源黑体-思源黑体-Medium" pitchFamily="34" charset="-122"/>
                          <a:cs typeface="思源黑体-思源黑体-Medium" pitchFamily="34" charset="-120"/>
                        </a:rPr>
                        <a:t>Contains state flags and methods to trigger or reset the alarm. Used to control alarm activation and display alerts.</a:t>
                      </a:r>
                      <a:endParaRPr lang="en-US" sz="1200" dirty="0"/>
                    </a:p>
                  </a:txBody>
                  <a:tcPr marL="234950" marR="234950" marT="234950" marB="234950">
                    <a:lnL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27048"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1570"/>
                        </a:lnSpc>
                        <a:buNone/>
                      </a:pPr>
                      <a:r>
                        <a:rPr lang="en-US" sz="1120" dirty="0">
                          <a:solidFill>
                            <a:srgbClr val="172748"/>
                          </a:solidFill>
                          <a:latin typeface="思源黑体-思源黑体-Medium" pitchFamily="34" charset="0"/>
                          <a:ea typeface="思源黑体-思源黑体-Medium" pitchFamily="34" charset="-122"/>
                          <a:cs typeface="思源黑体-思源黑体-Medium" pitchFamily="34" charset="-120"/>
                        </a:rPr>
                        <a:t>MotionDetectionSystemGUI</a:t>
                      </a:r>
                      <a:endParaRPr lang="en-US" sz="1200" dirty="0"/>
                    </a:p>
                  </a:txBody>
                  <a:tcPr marL="234950" marR="234950" marT="234950" marB="234950">
                    <a:lnL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1570"/>
                        </a:lnSpc>
                        <a:buNone/>
                      </a:pPr>
                      <a:r>
                        <a:rPr lang="en-US" sz="1120" dirty="0">
                          <a:solidFill>
                            <a:srgbClr val="172748"/>
                          </a:solidFill>
                          <a:latin typeface="思源黑体-思源黑体-Medium" pitchFamily="34" charset="0"/>
                          <a:ea typeface="思源黑体-思源黑体-Medium" pitchFamily="34" charset="-122"/>
                          <a:cs typeface="思源黑体-思源黑体-Medium" pitchFamily="34" charset="-120"/>
                        </a:rPr>
                        <a:t>The main GUI class that integrates sensor logic, event logging, and user controls. Also handles threading for real-time operations.</a:t>
                      </a:r>
                      <a:endParaRPr lang="en-US" sz="1200" dirty="0"/>
                    </a:p>
                  </a:txBody>
                  <a:tcPr marL="234950" marR="234950" marT="234950" marB="234950">
                    <a:lnL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" name="Text 0"/>
          <p:cNvSpPr/>
          <p:nvPr/>
        </p:nvSpPr>
        <p:spPr>
          <a:xfrm>
            <a:off x="832104" y="649224"/>
            <a:ext cx="12984480" cy="7040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5510"/>
              </a:lnSpc>
              <a:buNone/>
            </a:pPr>
            <a:r>
              <a:rPr lang="en-US" sz="4410" dirty="0">
                <a:solidFill>
                  <a:srgbClr val="183983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Main Components</a:t>
            </a:r>
            <a:endParaRPr lang="en-US" sz="441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1332</Words>
  <Application>Microsoft Office PowerPoint</Application>
  <PresentationFormat>Custom</PresentationFormat>
  <Paragraphs>210</Paragraphs>
  <Slides>26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Arial</vt:lpstr>
      <vt:lpstr>Calibri</vt:lpstr>
      <vt:lpstr>思源黑体-思源黑体-Medium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Christopher Rivera</cp:lastModifiedBy>
  <cp:revision>2</cp:revision>
  <dcterms:created xsi:type="dcterms:W3CDTF">2025-06-29T15:14:52Z</dcterms:created>
  <dcterms:modified xsi:type="dcterms:W3CDTF">2025-06-29T15:21:05Z</dcterms:modified>
</cp:coreProperties>
</file>